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y="5143500" cx="9144000"/>
  <p:notesSz cx="6858000" cy="9144000"/>
  <p:embeddedFontLst>
    <p:embeddedFont>
      <p:font typeface="Raleway"/>
      <p:regular r:id="rId73"/>
      <p:bold r:id="rId74"/>
      <p:italic r:id="rId75"/>
      <p:boldItalic r:id="rId76"/>
    </p:embeddedFont>
    <p:embeddedFont>
      <p:font typeface="Roboto"/>
      <p:regular r:id="rId77"/>
      <p:bold r:id="rId78"/>
      <p:italic r:id="rId79"/>
      <p:boldItalic r:id="rId80"/>
    </p:embeddedFont>
    <p:embeddedFont>
      <p:font typeface="Lato"/>
      <p:regular r:id="rId81"/>
      <p:bold r:id="rId82"/>
      <p:italic r:id="rId83"/>
      <p:boldItalic r:id="rId84"/>
    </p:embeddedFont>
    <p:embeddedFont>
      <p:font typeface="Montserrat"/>
      <p:regular r:id="rId85"/>
      <p:bold r:id="rId86"/>
      <p:italic r:id="rId87"/>
      <p:boldItalic r:id="rId88"/>
    </p:embeddedFont>
    <p:embeddedFont>
      <p:font typeface="Google Sans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Nathan S Mark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Lato-boldItalic.fntdata"/><Relationship Id="rId83" Type="http://schemas.openxmlformats.org/officeDocument/2006/relationships/font" Target="fonts/Lato-italic.fntdata"/><Relationship Id="rId42" Type="http://schemas.openxmlformats.org/officeDocument/2006/relationships/slide" Target="slides/slide35.xml"/><Relationship Id="rId86" Type="http://schemas.openxmlformats.org/officeDocument/2006/relationships/font" Target="fonts/Montserrat-bold.fntdata"/><Relationship Id="rId41" Type="http://schemas.openxmlformats.org/officeDocument/2006/relationships/slide" Target="slides/slide34.xml"/><Relationship Id="rId85" Type="http://schemas.openxmlformats.org/officeDocument/2006/relationships/font" Target="fonts/Montserrat-regular.fntdata"/><Relationship Id="rId44" Type="http://schemas.openxmlformats.org/officeDocument/2006/relationships/slide" Target="slides/slide37.xml"/><Relationship Id="rId88" Type="http://schemas.openxmlformats.org/officeDocument/2006/relationships/font" Target="fonts/Montserrat-boldItalic.fntdata"/><Relationship Id="rId43" Type="http://schemas.openxmlformats.org/officeDocument/2006/relationships/slide" Target="slides/slide36.xml"/><Relationship Id="rId87" Type="http://schemas.openxmlformats.org/officeDocument/2006/relationships/font" Target="fonts/Montserrat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GoogleSans-regular.fntdata"/><Relationship Id="rId80" Type="http://schemas.openxmlformats.org/officeDocument/2006/relationships/font" Target="fonts/Roboto-boldItalic.fntdata"/><Relationship Id="rId82" Type="http://schemas.openxmlformats.org/officeDocument/2006/relationships/font" Target="fonts/Lato-bold.fntdata"/><Relationship Id="rId81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aleway-regular.fntdata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Raleway-italic.fntdata"/><Relationship Id="rId30" Type="http://schemas.openxmlformats.org/officeDocument/2006/relationships/slide" Target="slides/slide23.xml"/><Relationship Id="rId74" Type="http://schemas.openxmlformats.org/officeDocument/2006/relationships/font" Target="fonts/Raleway-bold.fntdata"/><Relationship Id="rId33" Type="http://schemas.openxmlformats.org/officeDocument/2006/relationships/slide" Target="slides/slide26.xml"/><Relationship Id="rId77" Type="http://schemas.openxmlformats.org/officeDocument/2006/relationships/font" Target="fonts/Roboto-regular.fntdata"/><Relationship Id="rId32" Type="http://schemas.openxmlformats.org/officeDocument/2006/relationships/slide" Target="slides/slide25.xml"/><Relationship Id="rId76" Type="http://schemas.openxmlformats.org/officeDocument/2006/relationships/font" Target="fonts/Raleway-boldItalic.fntdata"/><Relationship Id="rId35" Type="http://schemas.openxmlformats.org/officeDocument/2006/relationships/slide" Target="slides/slide28.xml"/><Relationship Id="rId79" Type="http://schemas.openxmlformats.org/officeDocument/2006/relationships/font" Target="fonts/Roboto-italic.fntdata"/><Relationship Id="rId34" Type="http://schemas.openxmlformats.org/officeDocument/2006/relationships/slide" Target="slides/slide27.xml"/><Relationship Id="rId78" Type="http://schemas.openxmlformats.org/officeDocument/2006/relationships/font" Target="fonts/Roboto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GoogleSans-italic.fntdata"/><Relationship Id="rId90" Type="http://schemas.openxmlformats.org/officeDocument/2006/relationships/font" Target="fonts/GoogleSans-bold.fntdata"/><Relationship Id="rId92" Type="http://schemas.openxmlformats.org/officeDocument/2006/relationships/font" Target="fonts/GoogleSans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6-07T23:10:01.984">
    <p:pos x="6000" y="0"/>
    <p:text>Redo?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6-07T23:07:10.838">
    <p:pos x="1649" y="2653"/>
    <p:text>consider wording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6b76896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6b76896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f141a5ab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f141a5ab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Ultimately decided: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Reason for mobile app: recording and reports on the go is probably a big one, easily accessible and low friction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0590d62a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0590d62a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0590d62a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0590d62a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0590d62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0590d62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0590d62a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0590d62a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0590d62ac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0590d62ac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0590d62a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0590d62a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0590d62ac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0590d62a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0590d62ac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0590d62a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6e53794f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6e53794f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hop into a demo of our project focusing on the lesson recording and report functionality.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receiving a notification with the tip of the day, we can click on it and be taken to the app’s homepage.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here, we can click on the microphone icon in the navigation bar.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text here explains how to use this feature as well as provides information data privacy and security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begin recording, we click on this button.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giving the lesson, we can pause at any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once the lesson is complete, we can hit the stop button.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here, we can edit the transcript. We can scroll through the transcript and have the ability to remove any sensitive information before upload and analysis or edit any </a:t>
            </a:r>
            <a:r>
              <a:rPr lang="en"/>
              <a:t>faulty</a:t>
            </a:r>
            <a:r>
              <a:rPr lang="en"/>
              <a:t> transcription that may have occurred.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then finish and add details about the recording such as the lesson title, the subject, and the names of the students to whom the lesson was taught.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then upload the transcript where it is analyzed by AI to produce a report full of personalized feedback about the lesson.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a list of AI-generated lesson reports. We are also able to filter this list by subject or student.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on a specific lesson allows us to view a personalized report giving us feedback on how the lesson went and what could be improved going forward.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Lastly, we can also interact with Seedling our AI-assistant who is able to answer questions and provide additional feedback.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6b768966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6b768966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f141a5ab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f141a5ab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forward we have three main goals: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First we plan to implement the backend and bring the AI functionality to life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Second we plan to continue iterative development via more user testing with homeschooling parents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Lastly, we plan to work on securing partnerships with various stakeholders such as homeschooling co-ops and curriculum creators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6e53794f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6e53794f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6e537a0e0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6e537a0e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6e53794f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6e53794f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so much for listening, and we’d be glad to take a couple of questions.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0590d62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0590d62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f141a5ab6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4f141a5ab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6e53794f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26e53794f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0590d62ac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0590d62ac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 there are currently no consolidated platforms supporting homeschooling parents.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meet this need we created nurtured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0590d62ac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0590d62a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50590d62ac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50590d62a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summary there are currently no consolidated platforms supporting homeschooling parents.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meet this need we created nurturEd with the goal of leveling the playing field of homeschooling and learning outcomes.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Long-term, we believe that nurturEd’s empowerment of homeschooling parents will improve teaching for all so that no student is left behind.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0590d62a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0590d62a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0590d62a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50590d62a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6e53794f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6e53794f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6e53794f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6e53794f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50590d62a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50590d62a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590d62ac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50590d62ac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0590d62ac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0590d62ac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0590d62ac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50590d62ac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0590d62a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0590d62a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0590d62a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0590d62a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50590d62a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50590d62a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0590d62a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0590d62a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0590d62a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50590d62a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f141a5ab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f141a5ab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6e537a0e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6e537a0e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6e537a0e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26e537a0e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6b768966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26b768966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f141a5ab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4f141a5ab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takeaways (read the screen)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these findings, we: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Deeper with live lesson feedback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Got rid of feedback simulator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6e537a0e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26e537a0e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4f141a5ab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4f141a5ab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26b768966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26b768966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26e537a0e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26e537a0e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6e53794f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6e53794f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26e53794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26e53794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6b768966f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26b768966f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26e537a0e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26e537a0e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26e537a0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26e537a0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6e537a0e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26e537a0e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26b768966f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26b768966f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26e537a0e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26e537a0e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26e537a0e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26e537a0e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26b768966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26b768966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26e537a0e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26e537a0e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6e53794f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6e53794f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26b768966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26b768966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26b768966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26b768966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26e537a0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26e537a0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26b768966f_2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26b768966f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26b768966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26b768966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50590d62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50590d62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6e53794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6e53794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is say more here?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f141a5ab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f141a5ab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6b768966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6b768966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Went thru a lot of ideas, lot of modalities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 decided: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 for mobile app: recording and reports on the go is probably a big one, easily accessible and low friction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quote: “[As a homeschooling parent, your] life is very integrated. It’s go go go.” – P1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uli"/>
              <a:buNone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25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2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16" name="Google Shape;116;p2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uli"/>
              <a:buNone/>
              <a:defRPr b="1" sz="3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58.png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56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wQu0RZcIAbM" TargetMode="External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19.jpg"/><Relationship Id="rId5" Type="http://schemas.openxmlformats.org/officeDocument/2006/relationships/image" Target="../media/image8.jpg"/><Relationship Id="rId6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9.jpg"/><Relationship Id="rId6" Type="http://schemas.openxmlformats.org/officeDocument/2006/relationships/image" Target="../media/image8.jpg"/><Relationship Id="rId7" Type="http://schemas.openxmlformats.org/officeDocument/2006/relationships/image" Target="../media/image7.jpg"/><Relationship Id="rId8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.xml"/><Relationship Id="rId4" Type="http://schemas.openxmlformats.org/officeDocument/2006/relationships/image" Target="../media/image29.png"/><Relationship Id="rId9" Type="http://schemas.openxmlformats.org/officeDocument/2006/relationships/image" Target="../media/image8.jp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9.jpg"/><Relationship Id="rId6" Type="http://schemas.openxmlformats.org/officeDocument/2006/relationships/image" Target="../media/image8.jpg"/><Relationship Id="rId7" Type="http://schemas.openxmlformats.org/officeDocument/2006/relationships/image" Target="../media/image7.jpg"/><Relationship Id="rId8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51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44.png"/><Relationship Id="rId8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9" Type="http://schemas.openxmlformats.org/officeDocument/2006/relationships/image" Target="../media/image52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7" Type="http://schemas.openxmlformats.org/officeDocument/2006/relationships/image" Target="../media/image37.png"/><Relationship Id="rId8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2.xml"/><Relationship Id="rId4" Type="http://schemas.openxmlformats.org/officeDocument/2006/relationships/image" Target="../media/image7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Relationship Id="rId5" Type="http://schemas.openxmlformats.org/officeDocument/2006/relationships/image" Target="../media/image64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51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44.png"/><Relationship Id="rId8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37.png"/><Relationship Id="rId7" Type="http://schemas.openxmlformats.org/officeDocument/2006/relationships/image" Target="../media/image48.png"/><Relationship Id="rId8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72.png"/><Relationship Id="rId8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72.png"/><Relationship Id="rId8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9" Type="http://schemas.openxmlformats.org/officeDocument/2006/relationships/image" Target="../media/image52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7" Type="http://schemas.openxmlformats.org/officeDocument/2006/relationships/image" Target="../media/image37.png"/><Relationship Id="rId8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/>
        </p:nvSpPr>
        <p:spPr>
          <a:xfrm>
            <a:off x="4856250" y="2330325"/>
            <a:ext cx="4175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CS377E | Spring 2023 </a:t>
            </a:r>
            <a:endParaRPr b="1" sz="3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7089550" y="2949150"/>
            <a:ext cx="183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Claire Muscat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Christina Kwak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Grace Zhang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Nathan Marks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176275" y="3552875"/>
            <a:ext cx="410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An e</a:t>
            </a:r>
            <a:r>
              <a:rPr lang="en" sz="19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ducation expert in your pocket</a:t>
            </a:r>
            <a:endParaRPr sz="19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5" name="Google Shape;125;p26"/>
          <p:cNvPicPr preferRelativeResize="0"/>
          <p:nvPr/>
        </p:nvPicPr>
        <p:blipFill rotWithShape="1">
          <a:blip r:embed="rId3">
            <a:alphaModFix/>
          </a:blip>
          <a:srcRect b="11616" l="6626" r="9914" t="11861"/>
          <a:stretch/>
        </p:blipFill>
        <p:spPr>
          <a:xfrm>
            <a:off x="698175" y="852150"/>
            <a:ext cx="3063775" cy="24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412025" y="0"/>
            <a:ext cx="370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Mobile App</a:t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“[As a homeschooling parent, your] life is very integrated. It’s </a:t>
            </a:r>
            <a:r>
              <a:rPr b="1" i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go, go, go</a:t>
            </a:r>
            <a:r>
              <a:rPr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.”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 rotWithShape="1">
          <a:blip r:embed="rId3">
            <a:alphaModFix/>
          </a:blip>
          <a:srcRect b="4465" l="7366" r="7178" t="3470"/>
          <a:stretch/>
        </p:blipFill>
        <p:spPr>
          <a:xfrm>
            <a:off x="6032000" y="228913"/>
            <a:ext cx="2103425" cy="43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400" y="3683543"/>
            <a:ext cx="686650" cy="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 b="0" l="1403" r="71067" t="0"/>
          <a:stretch/>
        </p:blipFill>
        <p:spPr>
          <a:xfrm>
            <a:off x="1361681" y="3167783"/>
            <a:ext cx="873314" cy="166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 rotWithShape="1">
          <a:blip r:embed="rId3">
            <a:alphaModFix/>
          </a:blip>
          <a:srcRect b="0" l="35664" r="36807" t="0"/>
          <a:stretch/>
        </p:blipFill>
        <p:spPr>
          <a:xfrm>
            <a:off x="2347988" y="3167785"/>
            <a:ext cx="873314" cy="166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 rotWithShape="1">
          <a:blip r:embed="rId4">
            <a:alphaModFix/>
          </a:blip>
          <a:srcRect b="0" l="25715" r="51562" t="0"/>
          <a:stretch/>
        </p:blipFill>
        <p:spPr>
          <a:xfrm>
            <a:off x="870624" y="1321376"/>
            <a:ext cx="857122" cy="166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 rotWithShape="1">
          <a:blip r:embed="rId4">
            <a:alphaModFix/>
          </a:blip>
          <a:srcRect b="0" l="49669" r="26432" t="0"/>
          <a:stretch/>
        </p:blipFill>
        <p:spPr>
          <a:xfrm>
            <a:off x="1840760" y="1321388"/>
            <a:ext cx="901486" cy="166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 rotWithShape="1">
          <a:blip r:embed="rId4">
            <a:alphaModFix/>
          </a:blip>
          <a:srcRect b="0" l="76101" r="0" t="0"/>
          <a:stretch/>
        </p:blipFill>
        <p:spPr>
          <a:xfrm>
            <a:off x="2855264" y="1321375"/>
            <a:ext cx="901484" cy="166983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666150" y="364225"/>
            <a:ext cx="294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Low-fi Prototype </a:t>
            </a:r>
            <a:endParaRPr sz="2700"/>
          </a:p>
        </p:txBody>
      </p:sp>
      <p:sp>
        <p:nvSpPr>
          <p:cNvPr id="215" name="Google Shape;215;p36"/>
          <p:cNvSpPr/>
          <p:nvPr/>
        </p:nvSpPr>
        <p:spPr>
          <a:xfrm>
            <a:off x="5058225" y="1407700"/>
            <a:ext cx="3641700" cy="70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Time is a key resource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6" name="Google Shape;216;p36"/>
          <p:cNvSpPr/>
          <p:nvPr/>
        </p:nvSpPr>
        <p:spPr>
          <a:xfrm>
            <a:off x="5058225" y="2372775"/>
            <a:ext cx="3641700" cy="70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AI is non-judgemental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7" name="Google Shape;217;p36"/>
          <p:cNvSpPr/>
          <p:nvPr/>
        </p:nvSpPr>
        <p:spPr>
          <a:xfrm>
            <a:off x="5058225" y="3337850"/>
            <a:ext cx="3641700" cy="70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Proxy for Teacher-Ed programs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5379075" y="364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Insights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/>
        </p:nvSpPr>
        <p:spPr>
          <a:xfrm>
            <a:off x="2613100" y="3133275"/>
            <a:ext cx="1810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Lesson Recording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5150825" y="3133272"/>
            <a:ext cx="13890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Lesson Report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438338" y="3133275"/>
            <a:ext cx="1644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Tip of the Day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97" y="2026406"/>
            <a:ext cx="855008" cy="9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509" y="1921520"/>
            <a:ext cx="921655" cy="10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>
            <p:ph type="title"/>
          </p:nvPr>
        </p:nvSpPr>
        <p:spPr>
          <a:xfrm>
            <a:off x="378225" y="549225"/>
            <a:ext cx="82968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0213" y="2045063"/>
            <a:ext cx="1053375" cy="10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 rotWithShape="1">
          <a:blip r:embed="rId6">
            <a:alphaModFix/>
          </a:blip>
          <a:srcRect b="19152" l="23440" r="24318" t="21146"/>
          <a:stretch/>
        </p:blipFill>
        <p:spPr>
          <a:xfrm>
            <a:off x="7366650" y="2111886"/>
            <a:ext cx="921676" cy="111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 rotWithShape="1">
          <a:blip r:embed="rId7">
            <a:alphaModFix/>
          </a:blip>
          <a:srcRect b="10850" l="26510" r="29808" t="18091"/>
          <a:stretch/>
        </p:blipFill>
        <p:spPr>
          <a:xfrm>
            <a:off x="7597423" y="1846751"/>
            <a:ext cx="460124" cy="58131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/>
        </p:nvSpPr>
        <p:spPr>
          <a:xfrm>
            <a:off x="7132988" y="3143175"/>
            <a:ext cx="1389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AI Assistant</a:t>
            </a:r>
            <a:endParaRPr sz="2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/>
          <p:nvPr/>
        </p:nvSpPr>
        <p:spPr>
          <a:xfrm>
            <a:off x="0" y="2297025"/>
            <a:ext cx="9144000" cy="28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1302300" y="747375"/>
            <a:ext cx="653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Med-fi Iteration Themes</a:t>
            </a:r>
            <a:endParaRPr sz="2000"/>
          </a:p>
        </p:txBody>
      </p:sp>
      <p:sp>
        <p:nvSpPr>
          <p:cNvPr id="239" name="Google Shape;239;p38"/>
          <p:cNvSpPr/>
          <p:nvPr/>
        </p:nvSpPr>
        <p:spPr>
          <a:xfrm>
            <a:off x="262850" y="2532250"/>
            <a:ext cx="2831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How do we make</a:t>
            </a:r>
            <a:r>
              <a:rPr b="1"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intuitive functionality?</a:t>
            </a:r>
            <a:endParaRPr b="1"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0" name="Google Shape;240;p38"/>
          <p:cNvSpPr/>
          <p:nvPr/>
        </p:nvSpPr>
        <p:spPr>
          <a:xfrm>
            <a:off x="1354250" y="2000775"/>
            <a:ext cx="648600" cy="6306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3156300" y="2532250"/>
            <a:ext cx="28314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How do we ensure that we keep an </a:t>
            </a:r>
            <a:r>
              <a:rPr b="1"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encouraging tone</a:t>
            </a: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4247700" y="2000775"/>
            <a:ext cx="648600" cy="6306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6198575" y="2532250"/>
            <a:ext cx="26826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How do we </a:t>
            </a: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information presentation</a:t>
            </a: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? </a:t>
            </a:r>
            <a:endParaRPr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7141150" y="2000775"/>
            <a:ext cx="648600" cy="6306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250" y="3925771"/>
            <a:ext cx="648600" cy="64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375" y="3803450"/>
            <a:ext cx="893250" cy="893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500" y="3750123"/>
            <a:ext cx="999900" cy="99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ip of the day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150" y="539932"/>
            <a:ext cx="1618488" cy="362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459" y="540771"/>
            <a:ext cx="1618489" cy="362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1768" y="525825"/>
            <a:ext cx="1618488" cy="365587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/>
        </p:nvSpPr>
        <p:spPr>
          <a:xfrm>
            <a:off x="2557150" y="4257900"/>
            <a:ext cx="535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Encouraging tone &amp; resources</a:t>
            </a:r>
            <a:endParaRPr sz="2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274331" y="1974661"/>
            <a:ext cx="571200" cy="26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9"/>
          <p:cNvCxnSpPr>
            <a:stCxn id="257" idx="3"/>
            <a:endCxn id="255" idx="1"/>
          </p:cNvCxnSpPr>
          <p:nvPr/>
        </p:nvCxnSpPr>
        <p:spPr>
          <a:xfrm>
            <a:off x="5845531" y="2106361"/>
            <a:ext cx="446100" cy="247500"/>
          </a:xfrm>
          <a:prstGeom prst="curvedConnector3">
            <a:avLst>
              <a:gd fmla="val 5001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9"/>
          <p:cNvSpPr/>
          <p:nvPr/>
        </p:nvSpPr>
        <p:spPr>
          <a:xfrm>
            <a:off x="2630794" y="1525799"/>
            <a:ext cx="1507500" cy="50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39"/>
          <p:cNvCxnSpPr>
            <a:stCxn id="259" idx="3"/>
            <a:endCxn id="254" idx="1"/>
          </p:cNvCxnSpPr>
          <p:nvPr/>
        </p:nvCxnSpPr>
        <p:spPr>
          <a:xfrm>
            <a:off x="4138294" y="1776299"/>
            <a:ext cx="286200" cy="5781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235" y="1064655"/>
            <a:ext cx="1622344" cy="335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925" y="1052149"/>
            <a:ext cx="1622344" cy="337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308" y="1065892"/>
            <a:ext cx="1559126" cy="334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949" y="1052160"/>
            <a:ext cx="1559125" cy="337692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/>
          <p:nvPr/>
        </p:nvSpPr>
        <p:spPr>
          <a:xfrm>
            <a:off x="4210145" y="2557569"/>
            <a:ext cx="863518" cy="273892"/>
          </a:xfrm>
          <a:custGeom>
            <a:rect b="b" l="l" r="r" t="t"/>
            <a:pathLst>
              <a:path extrusionOk="0" h="16291" w="63494">
                <a:moveTo>
                  <a:pt x="0" y="2638"/>
                </a:moveTo>
                <a:cubicBezTo>
                  <a:pt x="0" y="5838"/>
                  <a:pt x="76" y="9950"/>
                  <a:pt x="2637" y="11870"/>
                </a:cubicBezTo>
                <a:cubicBezTo>
                  <a:pt x="8051" y="15929"/>
                  <a:pt x="18801" y="15525"/>
                  <a:pt x="22860" y="10111"/>
                </a:cubicBezTo>
                <a:cubicBezTo>
                  <a:pt x="24539" y="7871"/>
                  <a:pt x="18384" y="2156"/>
                  <a:pt x="16705" y="4396"/>
                </a:cubicBezTo>
                <a:cubicBezTo>
                  <a:pt x="13974" y="8038"/>
                  <a:pt x="19860" y="14386"/>
                  <a:pt x="24179" y="15826"/>
                </a:cubicBezTo>
                <a:cubicBezTo>
                  <a:pt x="32325" y="18541"/>
                  <a:pt x="39332" y="7551"/>
                  <a:pt x="47478" y="4836"/>
                </a:cubicBezTo>
                <a:cubicBezTo>
                  <a:pt x="50549" y="3812"/>
                  <a:pt x="53913" y="3957"/>
                  <a:pt x="57150" y="3957"/>
                </a:cubicBezTo>
                <a:cubicBezTo>
                  <a:pt x="59055" y="3957"/>
                  <a:pt x="63922" y="5542"/>
                  <a:pt x="62865" y="3957"/>
                </a:cubicBezTo>
                <a:cubicBezTo>
                  <a:pt x="61410" y="1776"/>
                  <a:pt x="58285" y="1361"/>
                  <a:pt x="55831" y="440"/>
                </a:cubicBezTo>
                <a:cubicBezTo>
                  <a:pt x="55180" y="196"/>
                  <a:pt x="53817" y="0"/>
                  <a:pt x="54512" y="0"/>
                </a:cubicBezTo>
                <a:cubicBezTo>
                  <a:pt x="57726" y="0"/>
                  <a:pt x="62287" y="908"/>
                  <a:pt x="63304" y="3957"/>
                </a:cubicBezTo>
                <a:cubicBezTo>
                  <a:pt x="64065" y="6237"/>
                  <a:pt x="59983" y="7522"/>
                  <a:pt x="58908" y="967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Google Shape;270;p40"/>
          <p:cNvSpPr txBox="1"/>
          <p:nvPr/>
        </p:nvSpPr>
        <p:spPr>
          <a:xfrm>
            <a:off x="1763850" y="4524575"/>
            <a:ext cx="56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Improved information presentation</a:t>
            </a:r>
            <a:endParaRPr sz="2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285750" y="175850"/>
            <a:ext cx="54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Changes | Tip of the Day</a:t>
            </a:r>
            <a:endParaRPr sz="3000"/>
          </a:p>
        </p:txBody>
      </p:sp>
      <p:sp>
        <p:nvSpPr>
          <p:cNvPr id="272" name="Google Shape;272;p40"/>
          <p:cNvSpPr/>
          <p:nvPr/>
        </p:nvSpPr>
        <p:spPr>
          <a:xfrm>
            <a:off x="1352550" y="2319350"/>
            <a:ext cx="614400" cy="2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40"/>
          <p:cNvCxnSpPr>
            <a:stCxn id="272" idx="3"/>
            <a:endCxn id="265" idx="1"/>
          </p:cNvCxnSpPr>
          <p:nvPr/>
        </p:nvCxnSpPr>
        <p:spPr>
          <a:xfrm>
            <a:off x="1966950" y="2438450"/>
            <a:ext cx="345300" cy="3021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40"/>
          <p:cNvSpPr/>
          <p:nvPr/>
        </p:nvSpPr>
        <p:spPr>
          <a:xfrm>
            <a:off x="6162675" y="2390775"/>
            <a:ext cx="528600" cy="2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40"/>
          <p:cNvCxnSpPr>
            <a:stCxn id="274" idx="3"/>
            <a:endCxn id="268" idx="1"/>
          </p:cNvCxnSpPr>
          <p:nvPr/>
        </p:nvCxnSpPr>
        <p:spPr>
          <a:xfrm>
            <a:off x="6691275" y="2509875"/>
            <a:ext cx="331800" cy="230700"/>
          </a:xfrm>
          <a:prstGeom prst="curvedConnector3">
            <a:avLst>
              <a:gd fmla="val 4998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888" y="822338"/>
            <a:ext cx="1618488" cy="33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 rotWithShape="1">
          <a:blip r:embed="rId4">
            <a:alphaModFix/>
          </a:blip>
          <a:srcRect b="0" l="51881" r="0" t="0"/>
          <a:stretch/>
        </p:blipFill>
        <p:spPr>
          <a:xfrm>
            <a:off x="6579567" y="879473"/>
            <a:ext cx="1618489" cy="333218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/>
          <p:nvPr/>
        </p:nvSpPr>
        <p:spPr>
          <a:xfrm>
            <a:off x="3006459" y="2297288"/>
            <a:ext cx="899393" cy="274463"/>
          </a:xfrm>
          <a:custGeom>
            <a:rect b="b" l="l" r="r" t="t"/>
            <a:pathLst>
              <a:path extrusionOk="0" h="16291" w="63494">
                <a:moveTo>
                  <a:pt x="0" y="2638"/>
                </a:moveTo>
                <a:cubicBezTo>
                  <a:pt x="0" y="5838"/>
                  <a:pt x="76" y="9950"/>
                  <a:pt x="2637" y="11870"/>
                </a:cubicBezTo>
                <a:cubicBezTo>
                  <a:pt x="8051" y="15929"/>
                  <a:pt x="18801" y="15525"/>
                  <a:pt x="22860" y="10111"/>
                </a:cubicBezTo>
                <a:cubicBezTo>
                  <a:pt x="24539" y="7871"/>
                  <a:pt x="18384" y="2156"/>
                  <a:pt x="16705" y="4396"/>
                </a:cubicBezTo>
                <a:cubicBezTo>
                  <a:pt x="13974" y="8038"/>
                  <a:pt x="19860" y="14386"/>
                  <a:pt x="24179" y="15826"/>
                </a:cubicBezTo>
                <a:cubicBezTo>
                  <a:pt x="32325" y="18541"/>
                  <a:pt x="39332" y="7551"/>
                  <a:pt x="47478" y="4836"/>
                </a:cubicBezTo>
                <a:cubicBezTo>
                  <a:pt x="50549" y="3812"/>
                  <a:pt x="53913" y="3957"/>
                  <a:pt x="57150" y="3957"/>
                </a:cubicBezTo>
                <a:cubicBezTo>
                  <a:pt x="59055" y="3957"/>
                  <a:pt x="63922" y="5542"/>
                  <a:pt x="62865" y="3957"/>
                </a:cubicBezTo>
                <a:cubicBezTo>
                  <a:pt x="61410" y="1776"/>
                  <a:pt x="58285" y="1361"/>
                  <a:pt x="55831" y="440"/>
                </a:cubicBezTo>
                <a:cubicBezTo>
                  <a:pt x="55180" y="196"/>
                  <a:pt x="53817" y="0"/>
                  <a:pt x="54512" y="0"/>
                </a:cubicBezTo>
                <a:cubicBezTo>
                  <a:pt x="57726" y="0"/>
                  <a:pt x="62287" y="908"/>
                  <a:pt x="63304" y="3957"/>
                </a:cubicBezTo>
                <a:cubicBezTo>
                  <a:pt x="64065" y="6237"/>
                  <a:pt x="59983" y="7522"/>
                  <a:pt x="58908" y="967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Google Shape;283;p41"/>
          <p:cNvSpPr txBox="1"/>
          <p:nvPr/>
        </p:nvSpPr>
        <p:spPr>
          <a:xfrm>
            <a:off x="285750" y="175850"/>
            <a:ext cx="745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b="1" lang="en" sz="3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hanges | Reports + AI Assistant</a:t>
            </a:r>
            <a:endParaRPr sz="3000"/>
          </a:p>
        </p:txBody>
      </p:sp>
      <p:sp>
        <p:nvSpPr>
          <p:cNvPr id="284" name="Google Shape;284;p41"/>
          <p:cNvSpPr txBox="1"/>
          <p:nvPr/>
        </p:nvSpPr>
        <p:spPr>
          <a:xfrm>
            <a:off x="945900" y="4268775"/>
            <a:ext cx="725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Improved information hierarchy </a:t>
            </a:r>
            <a:endParaRPr sz="2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and simpler functionality</a:t>
            </a:r>
            <a:endParaRPr sz="2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0019" y="834250"/>
            <a:ext cx="1618488" cy="3474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>
            <a:off x="4291925" y="3756450"/>
            <a:ext cx="1566600" cy="27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41"/>
          <p:cNvCxnSpPr>
            <a:stCxn id="286" idx="3"/>
            <a:endCxn id="281" idx="1"/>
          </p:cNvCxnSpPr>
          <p:nvPr/>
        </p:nvCxnSpPr>
        <p:spPr>
          <a:xfrm flipH="1" rot="10800000">
            <a:off x="5858525" y="2545500"/>
            <a:ext cx="720900" cy="1348200"/>
          </a:xfrm>
          <a:prstGeom prst="curvedConnector3">
            <a:avLst>
              <a:gd fmla="val 5001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report</a:t>
            </a: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7006200" y="443800"/>
            <a:ext cx="193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 do like that there are bullet points [in summary].”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325" y="1519386"/>
            <a:ext cx="406475" cy="3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/>
        </p:nvSpPr>
        <p:spPr>
          <a:xfrm>
            <a:off x="1377425" y="4287975"/>
            <a:ext cx="558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Information hierarchy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450" y="575413"/>
            <a:ext cx="1611626" cy="347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463" y="577550"/>
            <a:ext cx="1611626" cy="347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7425" y="575050"/>
            <a:ext cx="1611624" cy="347709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/>
          <p:nvPr/>
        </p:nvSpPr>
        <p:spPr>
          <a:xfrm>
            <a:off x="1433375" y="1342775"/>
            <a:ext cx="1491000" cy="48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42"/>
          <p:cNvCxnSpPr>
            <a:stCxn id="299" idx="3"/>
            <a:endCxn id="296" idx="1"/>
          </p:cNvCxnSpPr>
          <p:nvPr/>
        </p:nvCxnSpPr>
        <p:spPr>
          <a:xfrm>
            <a:off x="2924375" y="1585775"/>
            <a:ext cx="438000" cy="7278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42"/>
          <p:cNvSpPr/>
          <p:nvPr/>
        </p:nvSpPr>
        <p:spPr>
          <a:xfrm flipH="1">
            <a:off x="4670900" y="1908575"/>
            <a:ext cx="164700" cy="14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42"/>
          <p:cNvCxnSpPr>
            <a:stCxn id="301" idx="1"/>
            <a:endCxn id="297" idx="1"/>
          </p:cNvCxnSpPr>
          <p:nvPr/>
        </p:nvCxnSpPr>
        <p:spPr>
          <a:xfrm>
            <a:off x="4835600" y="1979825"/>
            <a:ext cx="511800" cy="3339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Assistant</a:t>
            </a:r>
            <a:endParaRPr/>
          </a:p>
        </p:txBody>
      </p:sp>
      <p:sp>
        <p:nvSpPr>
          <p:cNvPr id="308" name="Google Shape;308;p43"/>
          <p:cNvSpPr txBox="1"/>
          <p:nvPr/>
        </p:nvSpPr>
        <p:spPr>
          <a:xfrm>
            <a:off x="5818175" y="150575"/>
            <a:ext cx="2969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“You’re providing parents with the kind of expertise they would get when sitting down with an education expert.” 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09" name="Google Shape;309;p43"/>
          <p:cNvPicPr preferRelativeResize="0"/>
          <p:nvPr/>
        </p:nvPicPr>
        <p:blipFill rotWithShape="1">
          <a:blip r:embed="rId3">
            <a:alphaModFix/>
          </a:blip>
          <a:srcRect b="0" l="0" r="51881" t="0"/>
          <a:stretch/>
        </p:blipFill>
        <p:spPr>
          <a:xfrm>
            <a:off x="1989275" y="525825"/>
            <a:ext cx="1618489" cy="341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 rotWithShape="1">
          <a:blip r:embed="rId3">
            <a:alphaModFix/>
          </a:blip>
          <a:srcRect b="0" l="51881" r="0" t="0"/>
          <a:stretch/>
        </p:blipFill>
        <p:spPr>
          <a:xfrm>
            <a:off x="3783672" y="525825"/>
            <a:ext cx="1618489" cy="340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100" y="1014736"/>
            <a:ext cx="406475" cy="3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1989275" y="4211775"/>
            <a:ext cx="588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Information presentation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350" y="1403928"/>
            <a:ext cx="1741506" cy="266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3"/>
          <p:cNvCxnSpPr>
            <a:stCxn id="315" idx="3"/>
          </p:cNvCxnSpPr>
          <p:nvPr/>
        </p:nvCxnSpPr>
        <p:spPr>
          <a:xfrm>
            <a:off x="5362850" y="720875"/>
            <a:ext cx="461400" cy="6549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3"/>
          <p:cNvSpPr/>
          <p:nvPr/>
        </p:nvSpPr>
        <p:spPr>
          <a:xfrm>
            <a:off x="5148650" y="626075"/>
            <a:ext cx="214200" cy="18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3"/>
          <p:cNvSpPr/>
          <p:nvPr/>
        </p:nvSpPr>
        <p:spPr>
          <a:xfrm>
            <a:off x="2026500" y="3360875"/>
            <a:ext cx="1581300" cy="24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43"/>
          <p:cNvCxnSpPr>
            <a:stCxn id="316" idx="3"/>
          </p:cNvCxnSpPr>
          <p:nvPr/>
        </p:nvCxnSpPr>
        <p:spPr>
          <a:xfrm flipH="1" rot="10800000">
            <a:off x="3607800" y="2940875"/>
            <a:ext cx="552300" cy="54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4" title="CS377E Final Prototype: nurtu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3"/>
            <a:ext cx="9144000" cy="51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423600" y="449275"/>
            <a:ext cx="82968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O</a:t>
            </a:r>
            <a:r>
              <a:rPr lang="en" sz="4100"/>
              <a:t>ur Team</a:t>
            </a:r>
            <a:endParaRPr sz="4100"/>
          </a:p>
        </p:txBody>
      </p:sp>
      <p:sp>
        <p:nvSpPr>
          <p:cNvPr id="131" name="Google Shape;131;p27"/>
          <p:cNvSpPr txBox="1"/>
          <p:nvPr/>
        </p:nvSpPr>
        <p:spPr>
          <a:xfrm>
            <a:off x="2425127" y="4024700"/>
            <a:ext cx="2007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Econ, HCI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2" name="Google Shape;132;p27"/>
          <p:cNvSpPr txBox="1"/>
          <p:nvPr/>
        </p:nvSpPr>
        <p:spPr>
          <a:xfrm>
            <a:off x="248999" y="4024700"/>
            <a:ext cx="2007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AI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411299" y="3599575"/>
            <a:ext cx="168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Nathan Marks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4601238" y="4024700"/>
            <a:ext cx="2007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HCI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4763538" y="3599575"/>
            <a:ext cx="168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Claire Muscat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6871538" y="4024700"/>
            <a:ext cx="2007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HCI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7033838" y="3599575"/>
            <a:ext cx="168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Grace Zhang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 b="13778" l="10728" r="19517" t="20328"/>
          <a:stretch/>
        </p:blipFill>
        <p:spPr>
          <a:xfrm>
            <a:off x="4914813" y="1978475"/>
            <a:ext cx="1380775" cy="15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14374" r="10011" t="13748"/>
          <a:stretch/>
        </p:blipFill>
        <p:spPr>
          <a:xfrm>
            <a:off x="7185112" y="1978475"/>
            <a:ext cx="1380776" cy="15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5">
            <a:alphaModFix/>
          </a:blip>
          <a:srcRect b="38401" l="32812" r="43601" t="13669"/>
          <a:stretch/>
        </p:blipFill>
        <p:spPr>
          <a:xfrm>
            <a:off x="562575" y="1978475"/>
            <a:ext cx="1380751" cy="15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 rotWithShape="1">
          <a:blip r:embed="rId6">
            <a:alphaModFix/>
          </a:blip>
          <a:srcRect b="3993" l="12170" r="24706" t="0"/>
          <a:stretch/>
        </p:blipFill>
        <p:spPr>
          <a:xfrm>
            <a:off x="2738675" y="1978475"/>
            <a:ext cx="1380799" cy="15750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2587427" y="3599575"/>
            <a:ext cx="168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Christina Kwak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/>
          <p:nvPr/>
        </p:nvSpPr>
        <p:spPr>
          <a:xfrm>
            <a:off x="0" y="2450875"/>
            <a:ext cx="9144000" cy="269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1596625" y="747375"/>
            <a:ext cx="653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Next Steps</a:t>
            </a:r>
            <a:endParaRPr sz="2000"/>
          </a:p>
        </p:txBody>
      </p:sp>
      <p:sp>
        <p:nvSpPr>
          <p:cNvPr id="329" name="Google Shape;329;p45"/>
          <p:cNvSpPr/>
          <p:nvPr/>
        </p:nvSpPr>
        <p:spPr>
          <a:xfrm>
            <a:off x="262850" y="2686100"/>
            <a:ext cx="2831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Implement AI functionality</a:t>
            </a:r>
            <a:endParaRPr b="1"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45"/>
          <p:cNvSpPr/>
          <p:nvPr/>
        </p:nvSpPr>
        <p:spPr>
          <a:xfrm>
            <a:off x="1354250" y="2154625"/>
            <a:ext cx="648600" cy="6306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45"/>
          <p:cNvSpPr/>
          <p:nvPr/>
        </p:nvSpPr>
        <p:spPr>
          <a:xfrm>
            <a:off x="3156300" y="2686100"/>
            <a:ext cx="28314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Continued user testing</a:t>
            </a:r>
            <a:endParaRPr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45"/>
          <p:cNvSpPr/>
          <p:nvPr/>
        </p:nvSpPr>
        <p:spPr>
          <a:xfrm>
            <a:off x="4247700" y="2154625"/>
            <a:ext cx="648600" cy="6306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45"/>
          <p:cNvSpPr/>
          <p:nvPr/>
        </p:nvSpPr>
        <p:spPr>
          <a:xfrm>
            <a:off x="6274775" y="2686100"/>
            <a:ext cx="2364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Secure partnerships</a:t>
            </a:r>
            <a:endParaRPr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7141150" y="2154625"/>
            <a:ext cx="648600" cy="6306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395500" y="1414150"/>
            <a:ext cx="4094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Mission</a:t>
            </a:r>
            <a:endParaRPr sz="3900"/>
          </a:p>
        </p:txBody>
      </p:sp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395425" y="2222150"/>
            <a:ext cx="4094100" cy="31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Empowerment and confidence</a:t>
            </a:r>
            <a:r>
              <a:rPr lang="en" sz="1900"/>
              <a:t> through </a:t>
            </a:r>
            <a:r>
              <a:rPr b="1" lang="en" sz="1900"/>
              <a:t>personalized feedback</a:t>
            </a:r>
            <a:r>
              <a:rPr lang="en" sz="1900"/>
              <a:t> and </a:t>
            </a:r>
            <a:r>
              <a:rPr b="1" lang="en" sz="1900"/>
              <a:t>AI assistance</a:t>
            </a:r>
            <a:endParaRPr sz="2000"/>
          </a:p>
        </p:txBody>
      </p:sp>
      <p:pic>
        <p:nvPicPr>
          <p:cNvPr id="341" name="Google Shape;341;p46"/>
          <p:cNvPicPr preferRelativeResize="0"/>
          <p:nvPr/>
        </p:nvPicPr>
        <p:blipFill rotWithShape="1">
          <a:blip r:embed="rId3">
            <a:alphaModFix/>
          </a:blip>
          <a:srcRect b="11616" l="6626" r="9914" t="11861"/>
          <a:stretch/>
        </p:blipFill>
        <p:spPr>
          <a:xfrm>
            <a:off x="4664400" y="776900"/>
            <a:ext cx="4249150" cy="34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/>
          <p:nvPr/>
        </p:nvSpPr>
        <p:spPr>
          <a:xfrm>
            <a:off x="0" y="2259725"/>
            <a:ext cx="9144000" cy="288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47"/>
          <p:cNvSpPr/>
          <p:nvPr/>
        </p:nvSpPr>
        <p:spPr>
          <a:xfrm>
            <a:off x="5303225" y="3914700"/>
            <a:ext cx="3275100" cy="99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283100" y="941525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7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Questions?</a:t>
            </a:r>
            <a:endParaRPr b="1" sz="7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375" y="43971"/>
            <a:ext cx="1192650" cy="11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7"/>
          <p:cNvSpPr txBox="1"/>
          <p:nvPr/>
        </p:nvSpPr>
        <p:spPr>
          <a:xfrm>
            <a:off x="1365653" y="4137294"/>
            <a:ext cx="11541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Econ,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HCI Coterm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1" name="Google Shape;351;p47"/>
          <p:cNvSpPr txBox="1"/>
          <p:nvPr/>
        </p:nvSpPr>
        <p:spPr>
          <a:xfrm>
            <a:off x="115325" y="4137294"/>
            <a:ext cx="11541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AI Coterm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2" name="Google Shape;352;p47"/>
          <p:cNvSpPr txBox="1"/>
          <p:nvPr/>
        </p:nvSpPr>
        <p:spPr>
          <a:xfrm>
            <a:off x="208577" y="3713408"/>
            <a:ext cx="967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Nathan Marks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>
            <a:off x="2615970" y="4137294"/>
            <a:ext cx="11541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HCI Coterm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2709222" y="3713408"/>
            <a:ext cx="967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Claire Muscat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3920405" y="4137294"/>
            <a:ext cx="11541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HCI Coterm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6" name="Google Shape;356;p47"/>
          <p:cNvSpPr txBox="1"/>
          <p:nvPr/>
        </p:nvSpPr>
        <p:spPr>
          <a:xfrm>
            <a:off x="4013657" y="3713408"/>
            <a:ext cx="967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Grace Zhang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 rotWithShape="1">
          <a:blip r:embed="rId4">
            <a:alphaModFix/>
          </a:blip>
          <a:srcRect b="13778" l="10728" r="19517" t="20328"/>
          <a:stretch/>
        </p:blipFill>
        <p:spPr>
          <a:xfrm>
            <a:off x="2796139" y="2571751"/>
            <a:ext cx="793344" cy="94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/>
          <p:cNvPicPr preferRelativeResize="0"/>
          <p:nvPr/>
        </p:nvPicPr>
        <p:blipFill rotWithShape="1">
          <a:blip r:embed="rId5">
            <a:alphaModFix/>
          </a:blip>
          <a:srcRect b="0" l="14374" r="10011" t="13748"/>
          <a:stretch/>
        </p:blipFill>
        <p:spPr>
          <a:xfrm>
            <a:off x="4100574" y="2571751"/>
            <a:ext cx="793350" cy="94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 rotWithShape="1">
          <a:blip r:embed="rId6">
            <a:alphaModFix/>
          </a:blip>
          <a:srcRect b="38401" l="32812" r="43601" t="13669"/>
          <a:stretch/>
        </p:blipFill>
        <p:spPr>
          <a:xfrm>
            <a:off x="295495" y="2571751"/>
            <a:ext cx="793334" cy="94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 rotWithShape="1">
          <a:blip r:embed="rId7">
            <a:alphaModFix/>
          </a:blip>
          <a:srcRect b="3993" l="12170" r="24706" t="0"/>
          <a:stretch/>
        </p:blipFill>
        <p:spPr>
          <a:xfrm>
            <a:off x="1545806" y="2571751"/>
            <a:ext cx="793367" cy="94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 txBox="1"/>
          <p:nvPr/>
        </p:nvSpPr>
        <p:spPr>
          <a:xfrm>
            <a:off x="1458904" y="3713408"/>
            <a:ext cx="967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Christina Kwak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47"/>
          <p:cNvSpPr txBox="1"/>
          <p:nvPr/>
        </p:nvSpPr>
        <p:spPr>
          <a:xfrm>
            <a:off x="5361550" y="43975"/>
            <a:ext cx="21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Check out our prototype!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3" name="Google Shape;363;p47"/>
          <p:cNvSpPr/>
          <p:nvPr/>
        </p:nvSpPr>
        <p:spPr>
          <a:xfrm>
            <a:off x="6427600" y="367250"/>
            <a:ext cx="1410678" cy="369358"/>
          </a:xfrm>
          <a:custGeom>
            <a:rect b="b" l="l" r="r" t="t"/>
            <a:pathLst>
              <a:path extrusionOk="0" h="16291" w="63494">
                <a:moveTo>
                  <a:pt x="0" y="2638"/>
                </a:moveTo>
                <a:cubicBezTo>
                  <a:pt x="0" y="5838"/>
                  <a:pt x="76" y="9950"/>
                  <a:pt x="2637" y="11870"/>
                </a:cubicBezTo>
                <a:cubicBezTo>
                  <a:pt x="8051" y="15929"/>
                  <a:pt x="18801" y="15525"/>
                  <a:pt x="22860" y="10111"/>
                </a:cubicBezTo>
                <a:cubicBezTo>
                  <a:pt x="24539" y="7871"/>
                  <a:pt x="18384" y="2156"/>
                  <a:pt x="16705" y="4396"/>
                </a:cubicBezTo>
                <a:cubicBezTo>
                  <a:pt x="13974" y="8038"/>
                  <a:pt x="19860" y="14386"/>
                  <a:pt x="24179" y="15826"/>
                </a:cubicBezTo>
                <a:cubicBezTo>
                  <a:pt x="32325" y="18541"/>
                  <a:pt x="39332" y="7551"/>
                  <a:pt x="47478" y="4836"/>
                </a:cubicBezTo>
                <a:cubicBezTo>
                  <a:pt x="50549" y="3812"/>
                  <a:pt x="53913" y="3957"/>
                  <a:pt x="57150" y="3957"/>
                </a:cubicBezTo>
                <a:cubicBezTo>
                  <a:pt x="59055" y="3957"/>
                  <a:pt x="63922" y="5542"/>
                  <a:pt x="62865" y="3957"/>
                </a:cubicBezTo>
                <a:cubicBezTo>
                  <a:pt x="61410" y="1776"/>
                  <a:pt x="58285" y="1361"/>
                  <a:pt x="55831" y="440"/>
                </a:cubicBezTo>
                <a:cubicBezTo>
                  <a:pt x="55180" y="196"/>
                  <a:pt x="53817" y="0"/>
                  <a:pt x="54512" y="0"/>
                </a:cubicBezTo>
                <a:cubicBezTo>
                  <a:pt x="57726" y="0"/>
                  <a:pt x="62287" y="908"/>
                  <a:pt x="63304" y="3957"/>
                </a:cubicBezTo>
                <a:cubicBezTo>
                  <a:pt x="64065" y="6237"/>
                  <a:pt x="59983" y="7522"/>
                  <a:pt x="58908" y="967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64" name="Google Shape;364;p47"/>
          <p:cNvPicPr preferRelativeResize="0"/>
          <p:nvPr/>
        </p:nvPicPr>
        <p:blipFill rotWithShape="1">
          <a:blip r:embed="rId8">
            <a:alphaModFix/>
          </a:blip>
          <a:srcRect b="4461" l="7366" r="7178" t="0"/>
          <a:stretch/>
        </p:blipFill>
        <p:spPr>
          <a:xfrm>
            <a:off x="6235437" y="941523"/>
            <a:ext cx="1410675" cy="305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7"/>
          <p:cNvSpPr txBox="1"/>
          <p:nvPr/>
        </p:nvSpPr>
        <p:spPr>
          <a:xfrm>
            <a:off x="5445575" y="3941400"/>
            <a:ext cx="2990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Empowerment and confidence</a:t>
            </a: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through </a:t>
            </a:r>
            <a:r>
              <a:rPr b="1"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personalized feedback</a:t>
            </a: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and </a:t>
            </a:r>
            <a:r>
              <a:rPr b="1"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AI assistance</a:t>
            </a:r>
            <a:endParaRPr b="1"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/>
          <p:nvPr/>
        </p:nvSpPr>
        <p:spPr>
          <a:xfrm>
            <a:off x="0" y="2259725"/>
            <a:ext cx="9144000" cy="288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48"/>
          <p:cNvSpPr txBox="1"/>
          <p:nvPr/>
        </p:nvSpPr>
        <p:spPr>
          <a:xfrm>
            <a:off x="283100" y="941525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7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Questions?</a:t>
            </a:r>
            <a:endParaRPr b="1" sz="7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48"/>
          <p:cNvSpPr/>
          <p:nvPr/>
        </p:nvSpPr>
        <p:spPr>
          <a:xfrm>
            <a:off x="5066575" y="4118375"/>
            <a:ext cx="3449700" cy="47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375" y="1362975"/>
            <a:ext cx="1498750" cy="30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 rotWithShape="1">
          <a:blip r:embed="rId5">
            <a:alphaModFix/>
          </a:blip>
          <a:srcRect b="0" l="0" r="0" t="2657"/>
          <a:stretch/>
        </p:blipFill>
        <p:spPr>
          <a:xfrm>
            <a:off x="6869025" y="1403712"/>
            <a:ext cx="1410600" cy="298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7375" y="43971"/>
            <a:ext cx="1192650" cy="11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/>
        </p:nvSpPr>
        <p:spPr>
          <a:xfrm>
            <a:off x="1378172" y="4185386"/>
            <a:ext cx="1010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Econ,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HCI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283088" y="4185386"/>
            <a:ext cx="1010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364761" y="3836472"/>
            <a:ext cx="847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Nathan Marks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48"/>
          <p:cNvSpPr txBox="1"/>
          <p:nvPr/>
        </p:nvSpPr>
        <p:spPr>
          <a:xfrm>
            <a:off x="2473247" y="4185386"/>
            <a:ext cx="1010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HCI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0" name="Google Shape;380;p48"/>
          <p:cNvSpPr txBox="1"/>
          <p:nvPr/>
        </p:nvSpPr>
        <p:spPr>
          <a:xfrm>
            <a:off x="2554921" y="3836472"/>
            <a:ext cx="847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Claire Muscat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8"/>
          <p:cNvSpPr txBox="1"/>
          <p:nvPr/>
        </p:nvSpPr>
        <p:spPr>
          <a:xfrm>
            <a:off x="3615721" y="4185386"/>
            <a:ext cx="1010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HCI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3697394" y="3836472"/>
            <a:ext cx="847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Grace Zhang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48"/>
          <p:cNvPicPr preferRelativeResize="0"/>
          <p:nvPr/>
        </p:nvPicPr>
        <p:blipFill rotWithShape="1">
          <a:blip r:embed="rId7">
            <a:alphaModFix/>
          </a:blip>
          <a:srcRect b="13778" l="10728" r="19517" t="20328"/>
          <a:stretch/>
        </p:blipFill>
        <p:spPr>
          <a:xfrm>
            <a:off x="2631046" y="2896738"/>
            <a:ext cx="694840" cy="77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/>
          <p:cNvPicPr preferRelativeResize="0"/>
          <p:nvPr/>
        </p:nvPicPr>
        <p:blipFill rotWithShape="1">
          <a:blip r:embed="rId8">
            <a:alphaModFix/>
          </a:blip>
          <a:srcRect b="0" l="14374" r="10011" t="13748"/>
          <a:stretch/>
        </p:blipFill>
        <p:spPr>
          <a:xfrm>
            <a:off x="3773520" y="2896738"/>
            <a:ext cx="694844" cy="77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 rotWithShape="1">
          <a:blip r:embed="rId9">
            <a:alphaModFix/>
          </a:blip>
          <a:srcRect b="38401" l="32812" r="43601" t="13669"/>
          <a:stretch/>
        </p:blipFill>
        <p:spPr>
          <a:xfrm>
            <a:off x="440887" y="2896738"/>
            <a:ext cx="694830" cy="7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8"/>
          <p:cNvPicPr preferRelativeResize="0"/>
          <p:nvPr/>
        </p:nvPicPr>
        <p:blipFill rotWithShape="1">
          <a:blip r:embed="rId10">
            <a:alphaModFix/>
          </a:blip>
          <a:srcRect b="3993" l="12170" r="24706" t="0"/>
          <a:stretch/>
        </p:blipFill>
        <p:spPr>
          <a:xfrm>
            <a:off x="1535957" y="2896738"/>
            <a:ext cx="694855" cy="77806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 txBox="1"/>
          <p:nvPr/>
        </p:nvSpPr>
        <p:spPr>
          <a:xfrm>
            <a:off x="1459846" y="3836472"/>
            <a:ext cx="847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Christina Kwak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5437750" y="345650"/>
            <a:ext cx="18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Check out nurturEd!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9" name="Google Shape;389;p48"/>
          <p:cNvSpPr/>
          <p:nvPr/>
        </p:nvSpPr>
        <p:spPr>
          <a:xfrm>
            <a:off x="6351400" y="668925"/>
            <a:ext cx="1410678" cy="369358"/>
          </a:xfrm>
          <a:custGeom>
            <a:rect b="b" l="l" r="r" t="t"/>
            <a:pathLst>
              <a:path extrusionOk="0" h="16291" w="63494">
                <a:moveTo>
                  <a:pt x="0" y="2638"/>
                </a:moveTo>
                <a:cubicBezTo>
                  <a:pt x="0" y="5838"/>
                  <a:pt x="76" y="9950"/>
                  <a:pt x="2637" y="11870"/>
                </a:cubicBezTo>
                <a:cubicBezTo>
                  <a:pt x="8051" y="15929"/>
                  <a:pt x="18801" y="15525"/>
                  <a:pt x="22860" y="10111"/>
                </a:cubicBezTo>
                <a:cubicBezTo>
                  <a:pt x="24539" y="7871"/>
                  <a:pt x="18384" y="2156"/>
                  <a:pt x="16705" y="4396"/>
                </a:cubicBezTo>
                <a:cubicBezTo>
                  <a:pt x="13974" y="8038"/>
                  <a:pt x="19860" y="14386"/>
                  <a:pt x="24179" y="15826"/>
                </a:cubicBezTo>
                <a:cubicBezTo>
                  <a:pt x="32325" y="18541"/>
                  <a:pt x="39332" y="7551"/>
                  <a:pt x="47478" y="4836"/>
                </a:cubicBezTo>
                <a:cubicBezTo>
                  <a:pt x="50549" y="3812"/>
                  <a:pt x="53913" y="3957"/>
                  <a:pt x="57150" y="3957"/>
                </a:cubicBezTo>
                <a:cubicBezTo>
                  <a:pt x="59055" y="3957"/>
                  <a:pt x="63922" y="5542"/>
                  <a:pt x="62865" y="3957"/>
                </a:cubicBezTo>
                <a:cubicBezTo>
                  <a:pt x="61410" y="1776"/>
                  <a:pt x="58285" y="1361"/>
                  <a:pt x="55831" y="440"/>
                </a:cubicBezTo>
                <a:cubicBezTo>
                  <a:pt x="55180" y="196"/>
                  <a:pt x="53817" y="0"/>
                  <a:pt x="54512" y="0"/>
                </a:cubicBezTo>
                <a:cubicBezTo>
                  <a:pt x="57726" y="0"/>
                  <a:pt x="62287" y="908"/>
                  <a:pt x="63304" y="3957"/>
                </a:cubicBezTo>
                <a:cubicBezTo>
                  <a:pt x="64065" y="6237"/>
                  <a:pt x="59983" y="7522"/>
                  <a:pt x="58908" y="967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" name="Google Shape;390;p48"/>
          <p:cNvSpPr/>
          <p:nvPr/>
        </p:nvSpPr>
        <p:spPr>
          <a:xfrm>
            <a:off x="4787425" y="4587825"/>
            <a:ext cx="40080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 education expert in your pocket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/>
          <p:nvPr/>
        </p:nvSpPr>
        <p:spPr>
          <a:xfrm>
            <a:off x="0" y="2259725"/>
            <a:ext cx="9144000" cy="288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283100" y="941525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7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Questions?</a:t>
            </a:r>
            <a:endParaRPr b="1" sz="7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375" y="43971"/>
            <a:ext cx="1192650" cy="11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9"/>
          <p:cNvSpPr txBox="1"/>
          <p:nvPr/>
        </p:nvSpPr>
        <p:spPr>
          <a:xfrm>
            <a:off x="1378172" y="4185386"/>
            <a:ext cx="1010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Econ,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HCI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9" name="Google Shape;399;p49"/>
          <p:cNvSpPr txBox="1"/>
          <p:nvPr/>
        </p:nvSpPr>
        <p:spPr>
          <a:xfrm>
            <a:off x="283088" y="4185386"/>
            <a:ext cx="1010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0" name="Google Shape;400;p49"/>
          <p:cNvSpPr txBox="1"/>
          <p:nvPr/>
        </p:nvSpPr>
        <p:spPr>
          <a:xfrm>
            <a:off x="364761" y="3836472"/>
            <a:ext cx="847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athan Marks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49"/>
          <p:cNvSpPr txBox="1"/>
          <p:nvPr/>
        </p:nvSpPr>
        <p:spPr>
          <a:xfrm>
            <a:off x="2473247" y="4185386"/>
            <a:ext cx="1010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HCI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2" name="Google Shape;402;p49"/>
          <p:cNvSpPr txBox="1"/>
          <p:nvPr/>
        </p:nvSpPr>
        <p:spPr>
          <a:xfrm>
            <a:off x="2554921" y="3836472"/>
            <a:ext cx="847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Claire Muscat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3615721" y="4185386"/>
            <a:ext cx="1010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CS,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HCI Coterm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3697394" y="3836472"/>
            <a:ext cx="847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Grace Zhang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4">
            <a:alphaModFix/>
          </a:blip>
          <a:srcRect b="13778" l="10728" r="19517" t="20328"/>
          <a:stretch/>
        </p:blipFill>
        <p:spPr>
          <a:xfrm>
            <a:off x="2631046" y="2896738"/>
            <a:ext cx="694840" cy="77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 rotWithShape="1">
          <a:blip r:embed="rId5">
            <a:alphaModFix/>
          </a:blip>
          <a:srcRect b="0" l="14374" r="10011" t="13748"/>
          <a:stretch/>
        </p:blipFill>
        <p:spPr>
          <a:xfrm>
            <a:off x="3773520" y="2896738"/>
            <a:ext cx="694844" cy="77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 rotWithShape="1">
          <a:blip r:embed="rId6">
            <a:alphaModFix/>
          </a:blip>
          <a:srcRect b="38401" l="32812" r="43601" t="13669"/>
          <a:stretch/>
        </p:blipFill>
        <p:spPr>
          <a:xfrm>
            <a:off x="440887" y="2896738"/>
            <a:ext cx="694830" cy="7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7">
            <a:alphaModFix/>
          </a:blip>
          <a:srcRect b="3993" l="12170" r="24706" t="0"/>
          <a:stretch/>
        </p:blipFill>
        <p:spPr>
          <a:xfrm>
            <a:off x="1535957" y="2896738"/>
            <a:ext cx="694855" cy="77806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/>
          <p:nvPr/>
        </p:nvSpPr>
        <p:spPr>
          <a:xfrm>
            <a:off x="1459846" y="3836472"/>
            <a:ext cx="847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6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Christina Kwak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5285350" y="345650"/>
            <a:ext cx="21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Check out our prototype!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Google Shape;411;p49"/>
          <p:cNvSpPr/>
          <p:nvPr/>
        </p:nvSpPr>
        <p:spPr>
          <a:xfrm>
            <a:off x="6351400" y="668925"/>
            <a:ext cx="1410678" cy="369358"/>
          </a:xfrm>
          <a:custGeom>
            <a:rect b="b" l="l" r="r" t="t"/>
            <a:pathLst>
              <a:path extrusionOk="0" h="16291" w="63494">
                <a:moveTo>
                  <a:pt x="0" y="2638"/>
                </a:moveTo>
                <a:cubicBezTo>
                  <a:pt x="0" y="5838"/>
                  <a:pt x="76" y="9950"/>
                  <a:pt x="2637" y="11870"/>
                </a:cubicBezTo>
                <a:cubicBezTo>
                  <a:pt x="8051" y="15929"/>
                  <a:pt x="18801" y="15525"/>
                  <a:pt x="22860" y="10111"/>
                </a:cubicBezTo>
                <a:cubicBezTo>
                  <a:pt x="24539" y="7871"/>
                  <a:pt x="18384" y="2156"/>
                  <a:pt x="16705" y="4396"/>
                </a:cubicBezTo>
                <a:cubicBezTo>
                  <a:pt x="13974" y="8038"/>
                  <a:pt x="19860" y="14386"/>
                  <a:pt x="24179" y="15826"/>
                </a:cubicBezTo>
                <a:cubicBezTo>
                  <a:pt x="32325" y="18541"/>
                  <a:pt x="39332" y="7551"/>
                  <a:pt x="47478" y="4836"/>
                </a:cubicBezTo>
                <a:cubicBezTo>
                  <a:pt x="50549" y="3812"/>
                  <a:pt x="53913" y="3957"/>
                  <a:pt x="57150" y="3957"/>
                </a:cubicBezTo>
                <a:cubicBezTo>
                  <a:pt x="59055" y="3957"/>
                  <a:pt x="63922" y="5542"/>
                  <a:pt x="62865" y="3957"/>
                </a:cubicBezTo>
                <a:cubicBezTo>
                  <a:pt x="61410" y="1776"/>
                  <a:pt x="58285" y="1361"/>
                  <a:pt x="55831" y="440"/>
                </a:cubicBezTo>
                <a:cubicBezTo>
                  <a:pt x="55180" y="196"/>
                  <a:pt x="53817" y="0"/>
                  <a:pt x="54512" y="0"/>
                </a:cubicBezTo>
                <a:cubicBezTo>
                  <a:pt x="57726" y="0"/>
                  <a:pt x="62287" y="908"/>
                  <a:pt x="63304" y="3957"/>
                </a:cubicBezTo>
                <a:cubicBezTo>
                  <a:pt x="64065" y="6237"/>
                  <a:pt x="59983" y="7522"/>
                  <a:pt x="58908" y="967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2" name="Google Shape;412;p49"/>
          <p:cNvSpPr/>
          <p:nvPr/>
        </p:nvSpPr>
        <p:spPr>
          <a:xfrm>
            <a:off x="4787425" y="4587825"/>
            <a:ext cx="40080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 e</a:t>
            </a: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ducation expert in your pocket</a:t>
            </a:r>
            <a:endParaRPr b="1"/>
          </a:p>
        </p:txBody>
      </p:sp>
      <p:sp>
        <p:nvSpPr>
          <p:cNvPr id="413" name="Google Shape;413;p49"/>
          <p:cNvSpPr/>
          <p:nvPr/>
        </p:nvSpPr>
        <p:spPr>
          <a:xfrm>
            <a:off x="4960075" y="1235850"/>
            <a:ext cx="3662700" cy="336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6600" y="1204200"/>
            <a:ext cx="3649650" cy="3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/>
        </p:nvSpPr>
        <p:spPr>
          <a:xfrm>
            <a:off x="0" y="0"/>
            <a:ext cx="4726200" cy="5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Ok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What is a co-term. I’d still introduce yourselves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Good story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 strike="sngStrike">
                <a:solidFill>
                  <a:srgbClr val="424242"/>
                </a:solidFill>
                <a:highlight>
                  <a:srgbClr val="FFFFFF"/>
                </a:highlight>
              </a:rPr>
              <a:t>remove “all students deserve a quality education” I think everyone agrees. ***</a:t>
            </a:r>
            <a:endParaRPr sz="1100" strike="sngStrike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Slow down on this important SLIDE ****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Ok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Read those captions to give us an idea of what was there **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Ok – mention homeschooling more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Mention homeschooling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ok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Pick top 3 of these 4 and cut some text so doesn’t wrap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Images too small to follow. Can you focus on the one key change you talked about and only show that????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Less bullets. Do we need all of this?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Above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Animate in and point to or animate oval on whatever you are talking about at each point on this slide. All too small. Two slides????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Above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Can we cut some text. Maybe just the highlight titles are enough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Make clearer what you are talking about. Animate red circles and screens in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Above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5318550" y="165600"/>
            <a:ext cx="3000000" cy="48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Slower on this slide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Animate in each screen as you talk about them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Feels like way too much. Are there 3 or 4 screens at most you can focus on and animate in as you talk about it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This looks good and I add red circles and animate in as you talk about it so I know what you are talking about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Good. Make sure seedling is what you invented (say that). Animate in these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Demo: what is a lesson? Wasn’t really clear from earlier give a better overview of the idea early on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This should probably be your last slide (add names and QR code of your project in white space at bottom left).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I’d put this before 24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I would build this into what you say first on 24 without have the bullets.</a:t>
            </a:r>
            <a:endParaRPr sz="11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AutoNum type="arabicPeriod" startAt="17"/>
            </a:pPr>
            <a:r>
              <a:rPr lang="en" sz="1100">
                <a:solidFill>
                  <a:srgbClr val="424242"/>
                </a:solidFill>
                <a:highlight>
                  <a:srgbClr val="FFFFFF"/>
                </a:highlight>
              </a:rPr>
              <a:t>Integrate this in earlier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title"/>
          </p:nvPr>
        </p:nvSpPr>
        <p:spPr>
          <a:xfrm>
            <a:off x="274900" y="2313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Mission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6" name="Google Shape;426;p51"/>
          <p:cNvSpPr txBox="1"/>
          <p:nvPr/>
        </p:nvSpPr>
        <p:spPr>
          <a:xfrm>
            <a:off x="267525" y="2754275"/>
            <a:ext cx="39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226300" y="1851200"/>
            <a:ext cx="41424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Empowerment and confidence</a:t>
            </a:r>
            <a:r>
              <a:rPr lang="en" sz="17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through </a:t>
            </a:r>
            <a:r>
              <a:rPr b="1" lang="en" sz="17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personalized feedback</a:t>
            </a:r>
            <a:r>
              <a:rPr lang="en" sz="17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and </a:t>
            </a:r>
            <a:r>
              <a:rPr b="1" lang="en" sz="17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AI assistance</a:t>
            </a:r>
            <a:endParaRPr b="1" sz="17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8" name="Google Shape;428;p51"/>
          <p:cNvSpPr/>
          <p:nvPr/>
        </p:nvSpPr>
        <p:spPr>
          <a:xfrm>
            <a:off x="4985675" y="4036850"/>
            <a:ext cx="3861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</a:t>
            </a: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ducation expert in your pocket</a:t>
            </a:r>
            <a:endParaRPr/>
          </a:p>
        </p:txBody>
      </p:sp>
      <p:pic>
        <p:nvPicPr>
          <p:cNvPr id="429" name="Google Shape;429;p51"/>
          <p:cNvPicPr preferRelativeResize="0"/>
          <p:nvPr/>
        </p:nvPicPr>
        <p:blipFill rotWithShape="1">
          <a:blip r:embed="rId3">
            <a:alphaModFix/>
          </a:blip>
          <a:srcRect b="4461" l="7366" r="7178" t="0"/>
          <a:stretch/>
        </p:blipFill>
        <p:spPr>
          <a:xfrm>
            <a:off x="6011750" y="109900"/>
            <a:ext cx="1813400" cy="39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/>
          <p:nvPr/>
        </p:nvSpPr>
        <p:spPr>
          <a:xfrm>
            <a:off x="2854450" y="3082125"/>
            <a:ext cx="3398700" cy="18483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Innovation</a:t>
            </a: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  Currently no consolidated platform for homeschool parents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35" name="Google Shape;435;p52"/>
          <p:cNvSpPr txBox="1"/>
          <p:nvPr>
            <p:ph idx="4294967295" type="title"/>
          </p:nvPr>
        </p:nvSpPr>
        <p:spPr>
          <a:xfrm>
            <a:off x="389750" y="181900"/>
            <a:ext cx="1860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/>
          <p:nvPr/>
        </p:nvSpPr>
        <p:spPr>
          <a:xfrm>
            <a:off x="1723625" y="1863725"/>
            <a:ext cx="5751300" cy="30669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Impact</a:t>
            </a: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 Levels playing field of homeschooling and learning outcomes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1" name="Google Shape;441;p53"/>
          <p:cNvSpPr/>
          <p:nvPr/>
        </p:nvSpPr>
        <p:spPr>
          <a:xfrm>
            <a:off x="2854450" y="3082125"/>
            <a:ext cx="3398700" cy="18483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Innovation</a:t>
            </a: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 Currently no consolidated platform for homeschool parents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42" name="Google Shape;442;p53"/>
          <p:cNvSpPr txBox="1"/>
          <p:nvPr>
            <p:ph idx="4294967295" type="title"/>
          </p:nvPr>
        </p:nvSpPr>
        <p:spPr>
          <a:xfrm>
            <a:off x="389750" y="181900"/>
            <a:ext cx="1860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/>
          <p:nvPr/>
        </p:nvSpPr>
        <p:spPr>
          <a:xfrm>
            <a:off x="696150" y="903100"/>
            <a:ext cx="7751700" cy="40275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Long-term Impact: </a:t>
            </a: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</a:t>
            </a: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mproving teaching for all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8" name="Google Shape;448;p54"/>
          <p:cNvSpPr/>
          <p:nvPr/>
        </p:nvSpPr>
        <p:spPr>
          <a:xfrm>
            <a:off x="1723625" y="1863725"/>
            <a:ext cx="5751300" cy="30669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Impact</a:t>
            </a: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 Levels playing field of homeschooling and learning outcomes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9" name="Google Shape;449;p54"/>
          <p:cNvSpPr/>
          <p:nvPr/>
        </p:nvSpPr>
        <p:spPr>
          <a:xfrm>
            <a:off x="2854450" y="3082125"/>
            <a:ext cx="3398700" cy="18483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Innovation</a:t>
            </a: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 Currently no consolidated platform for homeschool parents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50" name="Google Shape;450;p54"/>
          <p:cNvSpPr txBox="1"/>
          <p:nvPr>
            <p:ph idx="4294967295" type="title"/>
          </p:nvPr>
        </p:nvSpPr>
        <p:spPr>
          <a:xfrm>
            <a:off x="389750" y="181900"/>
            <a:ext cx="1860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412025" y="0"/>
            <a:ext cx="370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Meet Angela</a:t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15329" l="19010" r="18823" t="13566"/>
          <a:stretch/>
        </p:blipFill>
        <p:spPr>
          <a:xfrm>
            <a:off x="5709950" y="357525"/>
            <a:ext cx="2242675" cy="25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4">
            <a:alphaModFix/>
          </a:blip>
          <a:srcRect b="19850" l="21218" r="23596" t="19296"/>
          <a:stretch/>
        </p:blipFill>
        <p:spPr>
          <a:xfrm>
            <a:off x="4723675" y="3282750"/>
            <a:ext cx="1051275" cy="1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 rotWithShape="1">
          <a:blip r:embed="rId4">
            <a:alphaModFix/>
          </a:blip>
          <a:srcRect b="19850" l="21218" r="23596" t="19296"/>
          <a:stretch/>
        </p:blipFill>
        <p:spPr>
          <a:xfrm>
            <a:off x="5774950" y="3282750"/>
            <a:ext cx="1051275" cy="1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 rotWithShape="1">
          <a:blip r:embed="rId4">
            <a:alphaModFix/>
          </a:blip>
          <a:srcRect b="19850" l="21218" r="23596" t="19296"/>
          <a:stretch/>
        </p:blipFill>
        <p:spPr>
          <a:xfrm>
            <a:off x="7791175" y="3282750"/>
            <a:ext cx="1051275" cy="1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5">
            <a:alphaModFix/>
          </a:blip>
          <a:srcRect b="18833" l="29698" r="29535" t="22439"/>
          <a:stretch/>
        </p:blipFill>
        <p:spPr>
          <a:xfrm>
            <a:off x="6826225" y="3282738"/>
            <a:ext cx="950975" cy="126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/>
          <p:nvPr/>
        </p:nvSpPr>
        <p:spPr>
          <a:xfrm>
            <a:off x="3626345" y="3158547"/>
            <a:ext cx="1889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Record and upload a live lesson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6" name="Google Shape;456;p55"/>
          <p:cNvSpPr txBox="1"/>
          <p:nvPr/>
        </p:nvSpPr>
        <p:spPr>
          <a:xfrm>
            <a:off x="5947350" y="3158555"/>
            <a:ext cx="17643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Find a lesson report and engage with the recommendations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1431600" y="3158551"/>
            <a:ext cx="17643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Save the “Tip of the Day,” explore it in more detail, and navigate to saved tips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072" y="2081531"/>
            <a:ext cx="855008" cy="9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884" y="1946795"/>
            <a:ext cx="921655" cy="10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8602" y="2015066"/>
            <a:ext cx="921676" cy="101227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 txBox="1"/>
          <p:nvPr>
            <p:ph type="title"/>
          </p:nvPr>
        </p:nvSpPr>
        <p:spPr>
          <a:xfrm>
            <a:off x="378225" y="549225"/>
            <a:ext cx="82968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 txBox="1"/>
          <p:nvPr>
            <p:ph type="title"/>
          </p:nvPr>
        </p:nvSpPr>
        <p:spPr>
          <a:xfrm>
            <a:off x="389750" y="566550"/>
            <a:ext cx="1860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389750" y="1372025"/>
            <a:ext cx="8321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</a:t>
            </a:r>
            <a:r>
              <a:rPr b="1" lang="en"/>
              <a:t>ey Innovation</a:t>
            </a:r>
            <a:r>
              <a:rPr lang="en"/>
              <a:t>: currently no consolidated platform for homeschool parents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One-step system for accessible coaching, feedback, resources, growth</a:t>
            </a:r>
            <a:endParaRPr/>
          </a:p>
        </p:txBody>
      </p:sp>
      <p:sp>
        <p:nvSpPr>
          <p:cNvPr id="468" name="Google Shape;468;p56"/>
          <p:cNvSpPr txBox="1"/>
          <p:nvPr>
            <p:ph idx="1" type="body"/>
          </p:nvPr>
        </p:nvSpPr>
        <p:spPr>
          <a:xfrm>
            <a:off x="389750" y="2474125"/>
            <a:ext cx="8321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</a:t>
            </a:r>
            <a:r>
              <a:rPr b="1" lang="en"/>
              <a:t>ey Impact</a:t>
            </a:r>
            <a:r>
              <a:rPr lang="en"/>
              <a:t>: levels playing field of homeschooling and learning outcomes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Gives access to critical feedback to homeschooling parents</a:t>
            </a:r>
            <a:endParaRPr/>
          </a:p>
        </p:txBody>
      </p:sp>
      <p:sp>
        <p:nvSpPr>
          <p:cNvPr id="469" name="Google Shape;469;p56"/>
          <p:cNvSpPr txBox="1"/>
          <p:nvPr>
            <p:ph idx="1" type="body"/>
          </p:nvPr>
        </p:nvSpPr>
        <p:spPr>
          <a:xfrm>
            <a:off x="389750" y="3294150"/>
            <a:ext cx="8321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</a:t>
            </a:r>
            <a:r>
              <a:rPr b="1" lang="en"/>
              <a:t>ong-term Impact</a:t>
            </a:r>
            <a:r>
              <a:rPr lang="en"/>
              <a:t>: improving teaching overall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Homeschooled students have better learning outcomes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2410112" y="13671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High-fidelity prototype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AI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Continued user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partnerships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Co-ops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Charter schools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Curriculum creators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Homeschooling conventions</a:t>
            </a:r>
            <a:endParaRPr sz="1800"/>
          </a:p>
        </p:txBody>
      </p:sp>
      <p:pic>
        <p:nvPicPr>
          <p:cNvPr id="476" name="Google Shape;4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50" y="1519100"/>
            <a:ext cx="2105312" cy="210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of the day</a:t>
            </a:r>
            <a:endParaRPr/>
          </a:p>
        </p:txBody>
      </p:sp>
      <p:sp>
        <p:nvSpPr>
          <p:cNvPr id="482" name="Google Shape;482;p58"/>
          <p:cNvSpPr txBox="1"/>
          <p:nvPr/>
        </p:nvSpPr>
        <p:spPr>
          <a:xfrm>
            <a:off x="6092800" y="44380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 want to learn more about the tip of day”</a:t>
            </a:r>
            <a:endParaRPr/>
          </a:p>
        </p:txBody>
      </p:sp>
      <p:pic>
        <p:nvPicPr>
          <p:cNvPr id="483" name="Google Shape;4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100" y="893161"/>
            <a:ext cx="406475" cy="3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675" y="1510850"/>
            <a:ext cx="1232300" cy="266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919" y="1511463"/>
            <a:ext cx="1232299" cy="266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4162" y="1500550"/>
            <a:ext cx="1232301" cy="268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0406" y="1511476"/>
            <a:ext cx="1232300" cy="266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6650" y="1500600"/>
            <a:ext cx="1232300" cy="268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lesson</a:t>
            </a:r>
            <a:endParaRPr/>
          </a:p>
        </p:txBody>
      </p:sp>
      <p:pic>
        <p:nvPicPr>
          <p:cNvPr id="494" name="Google Shape;4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889" y="187343"/>
            <a:ext cx="1126299" cy="228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215" y="187350"/>
            <a:ext cx="1126299" cy="228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482" y="199768"/>
            <a:ext cx="1126783" cy="228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9"/>
          <p:cNvPicPr preferRelativeResize="0"/>
          <p:nvPr/>
        </p:nvPicPr>
        <p:blipFill rotWithShape="1">
          <a:blip r:embed="rId6">
            <a:alphaModFix/>
          </a:blip>
          <a:srcRect b="3836" l="0" r="0" t="0"/>
          <a:stretch/>
        </p:blipFill>
        <p:spPr>
          <a:xfrm>
            <a:off x="5582704" y="199768"/>
            <a:ext cx="1126796" cy="228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1875" y="2689339"/>
            <a:ext cx="1120722" cy="228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7213" y="2689347"/>
            <a:ext cx="1126802" cy="230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4461" y="2701788"/>
            <a:ext cx="1126802" cy="230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82202" y="2701762"/>
            <a:ext cx="1126802" cy="2300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9"/>
          <p:cNvSpPr txBox="1"/>
          <p:nvPr/>
        </p:nvSpPr>
        <p:spPr>
          <a:xfrm>
            <a:off x="7067000" y="443800"/>
            <a:ext cx="2025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“What is someone yells some private information in the middle of the recording, like a credit card number” </a:t>
            </a:r>
            <a:endParaRPr/>
          </a:p>
        </p:txBody>
      </p:sp>
      <p:pic>
        <p:nvPicPr>
          <p:cNvPr id="503" name="Google Shape;503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52925" y="2437436"/>
            <a:ext cx="406475" cy="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report</a:t>
            </a:r>
            <a:endParaRPr/>
          </a:p>
        </p:txBody>
      </p:sp>
      <p:pic>
        <p:nvPicPr>
          <p:cNvPr id="509" name="Google Shape;509;p60"/>
          <p:cNvPicPr preferRelativeResize="0"/>
          <p:nvPr/>
        </p:nvPicPr>
        <p:blipFill rotWithShape="1">
          <a:blip r:embed="rId3">
            <a:alphaModFix/>
          </a:blip>
          <a:srcRect b="0" l="1644" r="1644" t="0"/>
          <a:stretch/>
        </p:blipFill>
        <p:spPr>
          <a:xfrm>
            <a:off x="3561185" y="735400"/>
            <a:ext cx="1554051" cy="347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0"/>
          <p:cNvPicPr preferRelativeResize="0"/>
          <p:nvPr/>
        </p:nvPicPr>
        <p:blipFill rotWithShape="1">
          <a:blip r:embed="rId4">
            <a:alphaModFix/>
          </a:blip>
          <a:srcRect b="0" l="1181" r="1191" t="0"/>
          <a:stretch/>
        </p:blipFill>
        <p:spPr>
          <a:xfrm>
            <a:off x="5217473" y="735400"/>
            <a:ext cx="1554051" cy="347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897" y="735400"/>
            <a:ext cx="1554051" cy="3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0"/>
          <p:cNvSpPr txBox="1"/>
          <p:nvPr/>
        </p:nvSpPr>
        <p:spPr>
          <a:xfrm>
            <a:off x="7006200" y="443800"/>
            <a:ext cx="193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 do like that there are bullet points [in summary].”</a:t>
            </a:r>
            <a:endParaRPr/>
          </a:p>
        </p:txBody>
      </p:sp>
      <p:pic>
        <p:nvPicPr>
          <p:cNvPr id="513" name="Google Shape;51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8325" y="1519386"/>
            <a:ext cx="406475" cy="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Assistant</a:t>
            </a:r>
            <a:endParaRPr/>
          </a:p>
        </p:txBody>
      </p:sp>
      <p:pic>
        <p:nvPicPr>
          <p:cNvPr id="519" name="Google Shape;5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736" y="1625350"/>
            <a:ext cx="2187875" cy="29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 txBox="1"/>
          <p:nvPr/>
        </p:nvSpPr>
        <p:spPr>
          <a:xfrm>
            <a:off x="5818175" y="150575"/>
            <a:ext cx="2969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“You’re providing parents with the kind of expertise they would get when sitting down with an education expert.” 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21" name="Google Shape;521;p61"/>
          <p:cNvPicPr preferRelativeResize="0"/>
          <p:nvPr/>
        </p:nvPicPr>
        <p:blipFill rotWithShape="1">
          <a:blip r:embed="rId4">
            <a:alphaModFix/>
          </a:blip>
          <a:srcRect b="0" l="0" r="51881" t="0"/>
          <a:stretch/>
        </p:blipFill>
        <p:spPr>
          <a:xfrm>
            <a:off x="1468000" y="525825"/>
            <a:ext cx="1851099" cy="398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1"/>
          <p:cNvPicPr preferRelativeResize="0"/>
          <p:nvPr/>
        </p:nvPicPr>
        <p:blipFill rotWithShape="1">
          <a:blip r:embed="rId4">
            <a:alphaModFix/>
          </a:blip>
          <a:srcRect b="0" l="51881" r="0" t="0"/>
          <a:stretch/>
        </p:blipFill>
        <p:spPr>
          <a:xfrm>
            <a:off x="3451451" y="525825"/>
            <a:ext cx="1851099" cy="398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4100" y="1014736"/>
            <a:ext cx="406475" cy="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2"/>
          <p:cNvSpPr txBox="1"/>
          <p:nvPr>
            <p:ph type="title"/>
          </p:nvPr>
        </p:nvSpPr>
        <p:spPr>
          <a:xfrm rot="-5400000">
            <a:off x="-1376975" y="2066025"/>
            <a:ext cx="41205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Changes</a:t>
            </a:r>
            <a:endParaRPr/>
          </a:p>
        </p:txBody>
      </p:sp>
      <p:sp>
        <p:nvSpPr>
          <p:cNvPr id="529" name="Google Shape;529;p62"/>
          <p:cNvSpPr txBox="1"/>
          <p:nvPr/>
        </p:nvSpPr>
        <p:spPr>
          <a:xfrm>
            <a:off x="2619250" y="4211775"/>
            <a:ext cx="318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Iteration: user autonomy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30" name="Google Shape;5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325" y="626000"/>
            <a:ext cx="4591851" cy="30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/>
          <p:nvPr>
            <p:ph type="title"/>
          </p:nvPr>
        </p:nvSpPr>
        <p:spPr>
          <a:xfrm>
            <a:off x="400000" y="5820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Med-fi 1 &amp; Feedback </a:t>
            </a:r>
            <a:endParaRPr/>
          </a:p>
        </p:txBody>
      </p:sp>
      <p:pic>
        <p:nvPicPr>
          <p:cNvPr id="536" name="Google Shape;536;p63"/>
          <p:cNvPicPr preferRelativeResize="0"/>
          <p:nvPr/>
        </p:nvPicPr>
        <p:blipFill rotWithShape="1">
          <a:blip r:embed="rId3">
            <a:alphaModFix/>
          </a:blip>
          <a:srcRect b="0" l="1174" r="76102" t="0"/>
          <a:stretch/>
        </p:blipFill>
        <p:spPr>
          <a:xfrm>
            <a:off x="4088113" y="472450"/>
            <a:ext cx="967775" cy="206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423" y="472444"/>
            <a:ext cx="967776" cy="20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3"/>
          <p:cNvPicPr preferRelativeResize="0"/>
          <p:nvPr/>
        </p:nvPicPr>
        <p:blipFill rotWithShape="1">
          <a:blip r:embed="rId5">
            <a:alphaModFix/>
          </a:blip>
          <a:srcRect b="12864" l="80261" r="4714" t="14413"/>
          <a:stretch/>
        </p:blipFill>
        <p:spPr>
          <a:xfrm>
            <a:off x="7045742" y="529651"/>
            <a:ext cx="860230" cy="1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3150" y="474861"/>
            <a:ext cx="967774" cy="209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3"/>
          <p:cNvPicPr preferRelativeResize="0"/>
          <p:nvPr/>
        </p:nvPicPr>
        <p:blipFill rotWithShape="1">
          <a:blip r:embed="rId3">
            <a:alphaModFix/>
          </a:blip>
          <a:srcRect b="0" l="76101" r="0" t="0"/>
          <a:stretch/>
        </p:blipFill>
        <p:spPr>
          <a:xfrm>
            <a:off x="5601075" y="2649375"/>
            <a:ext cx="1017880" cy="20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1550" y="2633100"/>
            <a:ext cx="967775" cy="20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3"/>
          <p:cNvSpPr txBox="1"/>
          <p:nvPr/>
        </p:nvSpPr>
        <p:spPr>
          <a:xfrm>
            <a:off x="400000" y="1175775"/>
            <a:ext cx="31548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Navigation Bar Update </a:t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Intuitive navigation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Clear icons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Tip of the Day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Save and learn more functionality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Lesson Report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Interactive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Positive and critical feedback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No Feedback Simulation</a:t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/>
          <p:nvPr>
            <p:ph type="title"/>
          </p:nvPr>
        </p:nvSpPr>
        <p:spPr>
          <a:xfrm>
            <a:off x="400000" y="5820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Med-fi 2</a:t>
            </a:r>
            <a:endParaRPr/>
          </a:p>
        </p:txBody>
      </p:sp>
      <p:sp>
        <p:nvSpPr>
          <p:cNvPr id="548" name="Google Shape;548;p64"/>
          <p:cNvSpPr txBox="1"/>
          <p:nvPr/>
        </p:nvSpPr>
        <p:spPr>
          <a:xfrm>
            <a:off x="400000" y="1191350"/>
            <a:ext cx="31548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49" name="Google Shape;549;p64"/>
          <p:cNvPicPr preferRelativeResize="0"/>
          <p:nvPr/>
        </p:nvPicPr>
        <p:blipFill rotWithShape="1">
          <a:blip r:embed="rId3">
            <a:alphaModFix/>
          </a:blip>
          <a:srcRect b="1905" l="0" r="0" t="2820"/>
          <a:stretch/>
        </p:blipFill>
        <p:spPr>
          <a:xfrm>
            <a:off x="3785975" y="1417650"/>
            <a:ext cx="2704201" cy="25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00" y="1417653"/>
            <a:ext cx="2573150" cy="26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449" y="1417650"/>
            <a:ext cx="1227351" cy="2631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4"/>
          <p:cNvSpPr txBox="1"/>
          <p:nvPr/>
        </p:nvSpPr>
        <p:spPr>
          <a:xfrm>
            <a:off x="400025" y="4209950"/>
            <a:ext cx="25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Lesson report sections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3" name="Google Shape;553;p64"/>
          <p:cNvSpPr txBox="1"/>
          <p:nvPr/>
        </p:nvSpPr>
        <p:spPr>
          <a:xfrm>
            <a:off x="3660425" y="4209950"/>
            <a:ext cx="29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AI agent separate from report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412025" y="0"/>
            <a:ext cx="370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Meet Angela</a:t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560500" y="1822375"/>
            <a:ext cx="32022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“For every [homeschooling] parent, it’s </a:t>
            </a:r>
            <a:r>
              <a:rPr b="1" i="1" lang="en" sz="21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intimidating</a:t>
            </a:r>
            <a:r>
              <a:rPr lang="en" sz="21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 — no one ever feels competent and secure like they’re doing a great job…” </a:t>
            </a:r>
            <a:endParaRPr sz="2100">
              <a:solidFill>
                <a:schemeClr val="accent1"/>
              </a:solidFill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b="15329" l="19010" r="18823" t="13566"/>
          <a:stretch/>
        </p:blipFill>
        <p:spPr>
          <a:xfrm>
            <a:off x="5709950" y="357525"/>
            <a:ext cx="2242675" cy="25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 rotWithShape="1">
          <a:blip r:embed="rId4">
            <a:alphaModFix/>
          </a:blip>
          <a:srcRect b="19850" l="21218" r="23596" t="19296"/>
          <a:stretch/>
        </p:blipFill>
        <p:spPr>
          <a:xfrm>
            <a:off x="4723675" y="3282750"/>
            <a:ext cx="1051275" cy="1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4">
            <a:alphaModFix/>
          </a:blip>
          <a:srcRect b="19850" l="21218" r="23596" t="19296"/>
          <a:stretch/>
        </p:blipFill>
        <p:spPr>
          <a:xfrm>
            <a:off x="5774950" y="3282750"/>
            <a:ext cx="1051275" cy="1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4">
            <a:alphaModFix/>
          </a:blip>
          <a:srcRect b="19850" l="21218" r="23596" t="19296"/>
          <a:stretch/>
        </p:blipFill>
        <p:spPr>
          <a:xfrm>
            <a:off x="7791175" y="3282750"/>
            <a:ext cx="1051275" cy="1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5">
            <a:alphaModFix/>
          </a:blip>
          <a:srcRect b="18833" l="29698" r="29535" t="22439"/>
          <a:stretch/>
        </p:blipFill>
        <p:spPr>
          <a:xfrm>
            <a:off x="6826225" y="3282738"/>
            <a:ext cx="950975" cy="126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>
            <p:ph type="title"/>
          </p:nvPr>
        </p:nvSpPr>
        <p:spPr>
          <a:xfrm>
            <a:off x="400000" y="5820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Med-fi 3 &amp; Feedback </a:t>
            </a:r>
            <a:endParaRPr/>
          </a:p>
        </p:txBody>
      </p:sp>
      <p:sp>
        <p:nvSpPr>
          <p:cNvPr id="559" name="Google Shape;559;p65"/>
          <p:cNvSpPr txBox="1"/>
          <p:nvPr/>
        </p:nvSpPr>
        <p:spPr>
          <a:xfrm>
            <a:off x="400000" y="1419950"/>
            <a:ext cx="31548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Saved Drafts</a:t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More user autonomy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AI Assistant Info Page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Clarify use cases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Reduce cognitive load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View Transcript Button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Access to transcripts after upload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60" name="Google Shape;5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775" y="582025"/>
            <a:ext cx="2940826" cy="19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/>
          <p:cNvPicPr preferRelativeResize="0"/>
          <p:nvPr/>
        </p:nvPicPr>
        <p:blipFill rotWithShape="1">
          <a:blip r:embed="rId4">
            <a:alphaModFix/>
          </a:blip>
          <a:srcRect b="3562" l="4932" r="4067" t="2681"/>
          <a:stretch/>
        </p:blipFill>
        <p:spPr>
          <a:xfrm>
            <a:off x="4881538" y="2443838"/>
            <a:ext cx="1644099" cy="21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5476" y="582025"/>
            <a:ext cx="1804150" cy="38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>
            <p:ph idx="1" type="body"/>
          </p:nvPr>
        </p:nvSpPr>
        <p:spPr>
          <a:xfrm>
            <a:off x="335842" y="3964750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expert in your pocket</a:t>
            </a:r>
            <a:endParaRPr/>
          </a:p>
        </p:txBody>
      </p:sp>
      <p:pic>
        <p:nvPicPr>
          <p:cNvPr id="568" name="Google Shape;5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175" y="533650"/>
            <a:ext cx="3649650" cy="3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423600" y="203175"/>
            <a:ext cx="8296800" cy="9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outline</a:t>
            </a:r>
            <a:endParaRPr sz="4100"/>
          </a:p>
        </p:txBody>
      </p:sp>
      <p:sp>
        <p:nvSpPr>
          <p:cNvPr id="574" name="Google Shape;574;p67"/>
          <p:cNvSpPr txBox="1"/>
          <p:nvPr/>
        </p:nvSpPr>
        <p:spPr>
          <a:xfrm>
            <a:off x="423600" y="882375"/>
            <a:ext cx="80031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rabi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Intro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lphaLcPeriod"/>
            </a:pPr>
            <a:r>
              <a:rPr lang="en" sz="1200" strike="sng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Intro our team</a:t>
            </a:r>
            <a:endParaRPr sz="1200" strike="sng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lphaLcPeriod"/>
            </a:pPr>
            <a:r>
              <a:rPr lang="en" sz="1200" strike="sng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Go into story</a:t>
            </a:r>
            <a:endParaRPr sz="1200" strike="sng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romanLcPeriod"/>
            </a:pPr>
            <a:r>
              <a:rPr lang="en" sz="1200" strike="sng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Angela, mother of 4, HS eldest 2, no edu background, struggled with knowing how to give feedback and wanting to improve teaching but not knowing how</a:t>
            </a:r>
            <a:endParaRPr sz="1200" strike="sng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lphaLcPeriod"/>
            </a:pPr>
            <a:r>
              <a:t/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rabi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Process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lphaLcPeriod"/>
            </a:pPr>
            <a:r>
              <a:rPr lang="en" sz="1200" strike="sng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Once we had a need → we define problem statement</a:t>
            </a:r>
            <a:endParaRPr sz="1200" strike="sng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lphaLcPeriod"/>
            </a:pPr>
            <a:r>
              <a:rPr lang="en" sz="1200" strike="sng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we concept sketched and chose app </a:t>
            </a:r>
            <a:endParaRPr sz="1200" strike="sng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lphaL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Then storyboarding and low-fi sketches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romanL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Pivoted away from feedback simulator - time is key resource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romanL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Including general AI agent - access to education expertise that is often $$$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rabi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Solution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lphaL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From this problem, we designed a solution: app for homeschooling parents to be an education expert in their pocket (powered by AI)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lphaL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Functionality - walk thru each task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romanL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Reasoning of each task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romanL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what it does / how it works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rabi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Next steps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rabi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Summary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"/>
              <a:buAutoNum type="arabicPeriod"/>
            </a:pPr>
            <a: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Contact?</a:t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 txBox="1"/>
          <p:nvPr/>
        </p:nvSpPr>
        <p:spPr>
          <a:xfrm>
            <a:off x="269825" y="446150"/>
            <a:ext cx="3351300" cy="4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28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AutoNum type="romanUcPeriod"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AutoNum type="arabicPeriod"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Project title &amp; team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introduce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yourselves) [1 slide]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AutoNum type="alphaLcPeriod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Title your pitch as the </a:t>
            </a:r>
            <a:r>
              <a:rPr b="1" i="1" lang="en" sz="900">
                <a:latin typeface="Roboto"/>
                <a:ea typeface="Roboto"/>
                <a:cs typeface="Roboto"/>
                <a:sym typeface="Roboto"/>
              </a:rPr>
              <a:t>opportunity rather than just the title of the project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AutoNum type="alphaLcPeriod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An anecdote to hook them in (</a:t>
            </a: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tell a story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from needfinding about a real person)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AutoNum type="arabicPeriod"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Outline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i="1" lang="en" sz="900">
                <a:latin typeface="Roboto"/>
                <a:ea typeface="Roboto"/>
                <a:cs typeface="Roboto"/>
                <a:sym typeface="Roboto"/>
              </a:rPr>
              <a:t>briefly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tell us what you are going to tell us in the rest of the talk – tell a story)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AutoNum type="alphaLcPeriod"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brief Problem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overview (</a:t>
            </a: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Problem, existing solution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s &amp; </a:t>
            </a: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inadequate)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AutoNum type="alphaLcPeriod"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brief Solution 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overview (</a:t>
            </a: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Solution, user interface, implementation)</a:t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  <a:p>
            <a:pPr indent="-1714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AutoNum type="romanLcPeriod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How is </a:t>
            </a: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AI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incorporated?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1714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AutoNum type="romanLcPeriod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How does this problem create </a:t>
            </a:r>
            <a:r>
              <a:rPr lang="en" sz="9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educational inequities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228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AutoNum type="romanUcPeriod"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Problem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AutoNum type="arabicPeriod"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Problem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AutoNum type="alphaLcPeriod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Introduction to the overall problem (great place for a story, describe needfinding) (</a:t>
            </a: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w/ images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)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AutoNum type="alphaLcPeriod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Your final POV-statement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228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AutoNum type="romanUcPeriod"/>
            </a:pPr>
            <a:r>
              <a:t/>
            </a:r>
            <a:endParaRPr sz="900" strike="sng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68"/>
          <p:cNvSpPr txBox="1"/>
          <p:nvPr/>
        </p:nvSpPr>
        <p:spPr>
          <a:xfrm>
            <a:off x="3941525" y="446150"/>
            <a:ext cx="46629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28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romanUcPeriod"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Our Solution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Sans Pro"/>
              <a:buAutoNum type="arabicPeriod"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[1 slide]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Brief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mission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statement or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value proposition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High-level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description (w/ image of design)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Sans Pro"/>
              <a:buAutoNum type="arabicPeriod"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Design Evolution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[multiple slides]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Show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major steps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(including, sketches, prototypes, etc.)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Explain key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reasoning/evidence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behind design changes (i.e., evaluation technique &amp; 1-2 key findings that lead to a design change)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Sans Pro"/>
              <a:buAutoNum type="arabicPeriod"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User Interface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Tasks &amp; Interface Description [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multiple slides for each task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]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1651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Sans Pro"/>
              <a:buAutoNum type="roman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Explain the </a:t>
            </a:r>
            <a:r>
              <a:rPr b="1" i="1" lang="en" sz="800">
                <a:latin typeface="Roboto"/>
                <a:ea typeface="Roboto"/>
                <a:cs typeface="Roboto"/>
                <a:sym typeface="Roboto"/>
              </a:rPr>
              <a:t>reasoning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behind the choice of each of the tasks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1651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roman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Present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walkthrough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of each task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1651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roman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Explain what it does &amp; how it works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Should include a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live 1 to 3-minute demo or video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(video backup good idea)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1651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roman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Integrate with tasks if it makes more sense for you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Sans Pro"/>
              <a:buAutoNum type="arabicPeriod"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Next steps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[1 slide]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If you were continuing this project, what would the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next steps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be?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resources and partnerships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are required to succeed?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rabicPeriod"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Summary 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What is your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key innovation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?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What will your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key immediate impact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on the world be?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What will be the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long-term impact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of your product?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rabicPeriod"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Contact information (optional)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lpha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Include team members’ contact info if you want visitors to connect with you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1651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romanLcPeriod"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ex) LinkedIn, email, etc</a:t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25" y="1417475"/>
            <a:ext cx="2907975" cy="345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9"/>
          <p:cNvPicPr preferRelativeResize="0"/>
          <p:nvPr/>
        </p:nvPicPr>
        <p:blipFill rotWithShape="1">
          <a:blip r:embed="rId4">
            <a:alphaModFix/>
          </a:blip>
          <a:srcRect b="0" l="8617" r="0" t="0"/>
          <a:stretch/>
        </p:blipFill>
        <p:spPr>
          <a:xfrm>
            <a:off x="3356450" y="1618075"/>
            <a:ext cx="5721723" cy="30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9"/>
          <p:cNvSpPr txBox="1"/>
          <p:nvPr>
            <p:ph type="title"/>
          </p:nvPr>
        </p:nvSpPr>
        <p:spPr>
          <a:xfrm>
            <a:off x="378225" y="473025"/>
            <a:ext cx="82968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post-interview redux</a:t>
            </a:r>
            <a:endParaRPr sz="2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0"/>
          <p:cNvSpPr txBox="1"/>
          <p:nvPr>
            <p:ph type="title"/>
          </p:nvPr>
        </p:nvSpPr>
        <p:spPr>
          <a:xfrm>
            <a:off x="378225" y="415175"/>
            <a:ext cx="82968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Med-fi Prototype &amp; Learnings</a:t>
            </a:r>
            <a:endParaRPr sz="2400"/>
          </a:p>
        </p:txBody>
      </p:sp>
      <p:sp>
        <p:nvSpPr>
          <p:cNvPr id="593" name="Google Shape;593;p70"/>
          <p:cNvSpPr txBox="1"/>
          <p:nvPr/>
        </p:nvSpPr>
        <p:spPr>
          <a:xfrm>
            <a:off x="5401250" y="942175"/>
            <a:ext cx="34689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Time is a key resource: </a:t>
            </a:r>
            <a:endParaRPr b="1"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 time for the simulation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Privacy concerns: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ability to edit input before sending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AI is non-threatening:</a:t>
            </a:r>
            <a:r>
              <a:rPr lang="en" sz="17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7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 pressure of judgment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Student feedback matters:</a:t>
            </a:r>
            <a:r>
              <a:rPr lang="en" sz="17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7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include them in the process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Proxy for expensive teaching programs:</a:t>
            </a:r>
            <a:r>
              <a:rPr lang="en" sz="17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7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accessible resources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70"/>
          <p:cNvPicPr preferRelativeResize="0"/>
          <p:nvPr/>
        </p:nvPicPr>
        <p:blipFill rotWithShape="1">
          <a:blip r:embed="rId3">
            <a:alphaModFix/>
          </a:blip>
          <a:srcRect b="0" l="1403" r="71067" t="0"/>
          <a:stretch/>
        </p:blipFill>
        <p:spPr>
          <a:xfrm>
            <a:off x="3210519" y="1233458"/>
            <a:ext cx="873314" cy="166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0"/>
          <p:cNvPicPr preferRelativeResize="0"/>
          <p:nvPr/>
        </p:nvPicPr>
        <p:blipFill rotWithShape="1">
          <a:blip r:embed="rId3">
            <a:alphaModFix/>
          </a:blip>
          <a:srcRect b="0" l="35664" r="36807" t="0"/>
          <a:stretch/>
        </p:blipFill>
        <p:spPr>
          <a:xfrm>
            <a:off x="4196825" y="1233460"/>
            <a:ext cx="873314" cy="166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0"/>
          <p:cNvPicPr preferRelativeResize="0"/>
          <p:nvPr/>
        </p:nvPicPr>
        <p:blipFill rotWithShape="1">
          <a:blip r:embed="rId4">
            <a:alphaModFix/>
          </a:blip>
          <a:srcRect b="0" l="25715" r="51562" t="0"/>
          <a:stretch/>
        </p:blipFill>
        <p:spPr>
          <a:xfrm>
            <a:off x="211386" y="1233451"/>
            <a:ext cx="857122" cy="166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0"/>
          <p:cNvPicPr preferRelativeResize="0"/>
          <p:nvPr/>
        </p:nvPicPr>
        <p:blipFill rotWithShape="1">
          <a:blip r:embed="rId4">
            <a:alphaModFix/>
          </a:blip>
          <a:srcRect b="0" l="49669" r="26432" t="0"/>
          <a:stretch/>
        </p:blipFill>
        <p:spPr>
          <a:xfrm>
            <a:off x="1181522" y="1233463"/>
            <a:ext cx="901486" cy="166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0"/>
          <p:cNvPicPr preferRelativeResize="0"/>
          <p:nvPr/>
        </p:nvPicPr>
        <p:blipFill rotWithShape="1">
          <a:blip r:embed="rId4">
            <a:alphaModFix/>
          </a:blip>
          <a:srcRect b="0" l="76101" r="0" t="0"/>
          <a:stretch/>
        </p:blipFill>
        <p:spPr>
          <a:xfrm>
            <a:off x="2196027" y="1233450"/>
            <a:ext cx="901484" cy="166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0"/>
          <p:cNvPicPr preferRelativeResize="0"/>
          <p:nvPr/>
        </p:nvPicPr>
        <p:blipFill rotWithShape="1">
          <a:blip r:embed="rId5">
            <a:alphaModFix/>
          </a:blip>
          <a:srcRect b="12864" l="5281" r="80350" t="14413"/>
          <a:stretch/>
        </p:blipFill>
        <p:spPr>
          <a:xfrm>
            <a:off x="211375" y="3020907"/>
            <a:ext cx="881484" cy="184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0"/>
          <p:cNvPicPr preferRelativeResize="0"/>
          <p:nvPr/>
        </p:nvPicPr>
        <p:blipFill rotWithShape="1">
          <a:blip r:embed="rId5">
            <a:alphaModFix/>
          </a:blip>
          <a:srcRect b="12864" l="23727" r="61905" t="14413"/>
          <a:stretch/>
        </p:blipFill>
        <p:spPr>
          <a:xfrm>
            <a:off x="1208703" y="3020907"/>
            <a:ext cx="881484" cy="184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0"/>
          <p:cNvPicPr preferRelativeResize="0"/>
          <p:nvPr/>
        </p:nvPicPr>
        <p:blipFill rotWithShape="1">
          <a:blip r:embed="rId5">
            <a:alphaModFix/>
          </a:blip>
          <a:srcRect b="12864" l="40826" r="44805" t="14413"/>
          <a:stretch/>
        </p:blipFill>
        <p:spPr>
          <a:xfrm>
            <a:off x="2206028" y="3020907"/>
            <a:ext cx="881484" cy="184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0"/>
          <p:cNvPicPr preferRelativeResize="0"/>
          <p:nvPr/>
        </p:nvPicPr>
        <p:blipFill rotWithShape="1">
          <a:blip r:embed="rId5">
            <a:alphaModFix/>
          </a:blip>
          <a:srcRect b="12864" l="60682" r="24950" t="14413"/>
          <a:stretch/>
        </p:blipFill>
        <p:spPr>
          <a:xfrm>
            <a:off x="3198210" y="3020907"/>
            <a:ext cx="881484" cy="184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0"/>
          <p:cNvPicPr preferRelativeResize="0"/>
          <p:nvPr/>
        </p:nvPicPr>
        <p:blipFill rotWithShape="1">
          <a:blip r:embed="rId5">
            <a:alphaModFix/>
          </a:blip>
          <a:srcRect b="12864" l="80261" r="4714" t="14413"/>
          <a:stretch/>
        </p:blipFill>
        <p:spPr>
          <a:xfrm>
            <a:off x="4190414" y="3020907"/>
            <a:ext cx="921761" cy="184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1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of the day</a:t>
            </a:r>
            <a:endParaRPr/>
          </a:p>
        </p:txBody>
      </p:sp>
      <p:sp>
        <p:nvSpPr>
          <p:cNvPr id="609" name="Google Shape;609;p71"/>
          <p:cNvSpPr txBox="1"/>
          <p:nvPr/>
        </p:nvSpPr>
        <p:spPr>
          <a:xfrm>
            <a:off x="6092800" y="443800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 want to learn more about the tip of day” - Med-Fi 1 Participant</a:t>
            </a:r>
            <a:endParaRPr/>
          </a:p>
        </p:txBody>
      </p:sp>
      <p:pic>
        <p:nvPicPr>
          <p:cNvPr id="610" name="Google Shape;6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5475" y="1063411"/>
            <a:ext cx="406475" cy="3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675" y="1510850"/>
            <a:ext cx="1232300" cy="266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837" y="1511463"/>
            <a:ext cx="1232299" cy="266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7950" y="1500550"/>
            <a:ext cx="1232301" cy="268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0100" y="1511476"/>
            <a:ext cx="1232300" cy="266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6650" y="1500600"/>
            <a:ext cx="1232300" cy="268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2"/>
          <p:cNvSpPr txBox="1"/>
          <p:nvPr/>
        </p:nvSpPr>
        <p:spPr>
          <a:xfrm>
            <a:off x="282275" y="568600"/>
            <a:ext cx="36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POV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72"/>
          <p:cNvSpPr txBox="1"/>
          <p:nvPr/>
        </p:nvSpPr>
        <p:spPr>
          <a:xfrm>
            <a:off x="282286" y="3065177"/>
            <a:ext cx="16665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 mother of four who is currently homeschooling her two eldest daughters. She was a nurse before becoming a stay-at-home mother.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22" name="Google Shape;622;p72"/>
          <p:cNvSpPr txBox="1"/>
          <p:nvPr/>
        </p:nvSpPr>
        <p:spPr>
          <a:xfrm>
            <a:off x="282273" y="1657600"/>
            <a:ext cx="1409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met…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3" name="Google Shape;623;p72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72"/>
          <p:cNvSpPr txBox="1"/>
          <p:nvPr/>
        </p:nvSpPr>
        <p:spPr>
          <a:xfrm>
            <a:off x="2154000" y="3065175"/>
            <a:ext cx="18141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that she sees the public school system as an artificial setting that exists to serve parents (their schedules, careers) and not children.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25" name="Google Shape;625;p72"/>
          <p:cNvSpPr txBox="1"/>
          <p:nvPr/>
        </p:nvSpPr>
        <p:spPr>
          <a:xfrm>
            <a:off x="2154000" y="1657600"/>
            <a:ext cx="2624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were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surprised to realize…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2"/>
          <p:cNvSpPr txBox="1"/>
          <p:nvPr/>
        </p:nvSpPr>
        <p:spPr>
          <a:xfrm>
            <a:off x="4283075" y="2951025"/>
            <a:ext cx="19740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she feels like homeschooling is a system that can serve both her and her children at the same time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27" name="Google Shape;627;p72"/>
          <p:cNvSpPr txBox="1"/>
          <p:nvPr/>
        </p:nvSpPr>
        <p:spPr>
          <a:xfrm>
            <a:off x="4314275" y="1657607"/>
            <a:ext cx="1911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wonder if this means…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72"/>
          <p:cNvSpPr txBox="1"/>
          <p:nvPr/>
        </p:nvSpPr>
        <p:spPr>
          <a:xfrm>
            <a:off x="6764875" y="2892525"/>
            <a:ext cx="19116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empower parents to be able to have the flexibility and time to work while homeschooling.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29" name="Google Shape;629;p72"/>
          <p:cNvSpPr txBox="1"/>
          <p:nvPr/>
        </p:nvSpPr>
        <p:spPr>
          <a:xfrm>
            <a:off x="6764875" y="1693900"/>
            <a:ext cx="2225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would be game-changing to…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72"/>
          <p:cNvSpPr/>
          <p:nvPr/>
        </p:nvSpPr>
        <p:spPr>
          <a:xfrm>
            <a:off x="6347775" y="1291000"/>
            <a:ext cx="2723700" cy="3376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25" y="152400"/>
            <a:ext cx="372589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74"/>
          <p:cNvPicPr preferRelativeResize="0"/>
          <p:nvPr/>
        </p:nvPicPr>
        <p:blipFill rotWithShape="1">
          <a:blip r:embed="rId3">
            <a:alphaModFix/>
          </a:blip>
          <a:srcRect b="70183" l="0" r="0" t="0"/>
          <a:stretch/>
        </p:blipFill>
        <p:spPr>
          <a:xfrm>
            <a:off x="319525" y="88500"/>
            <a:ext cx="4219177" cy="1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4"/>
          <p:cNvPicPr preferRelativeResize="0"/>
          <p:nvPr/>
        </p:nvPicPr>
        <p:blipFill rotWithShape="1">
          <a:blip r:embed="rId3">
            <a:alphaModFix/>
          </a:blip>
          <a:srcRect b="35465" l="0" r="0" t="34002"/>
          <a:stretch/>
        </p:blipFill>
        <p:spPr>
          <a:xfrm>
            <a:off x="319530" y="1741862"/>
            <a:ext cx="4185906" cy="165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4"/>
          <p:cNvPicPr preferRelativeResize="0"/>
          <p:nvPr/>
        </p:nvPicPr>
        <p:blipFill rotWithShape="1">
          <a:blip r:embed="rId3">
            <a:alphaModFix/>
          </a:blip>
          <a:srcRect b="0" l="0" r="0" t="70183"/>
          <a:stretch/>
        </p:blipFill>
        <p:spPr>
          <a:xfrm>
            <a:off x="302888" y="3421300"/>
            <a:ext cx="4219177" cy="1633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412025" y="0"/>
            <a:ext cx="370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Problem</a:t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Differing resources and parental experience lead to unequal outcomes in homeschooling.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600" y="3743125"/>
            <a:ext cx="1196150" cy="11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inspiration, needfinding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 evolution, user interface, next steps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change redux (med, heuristics)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change redux (med, heuristics)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9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lesson</a:t>
            </a:r>
            <a:endParaRPr/>
          </a:p>
        </p:txBody>
      </p:sp>
      <p:pic>
        <p:nvPicPr>
          <p:cNvPr id="668" name="Google Shape;6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390" y="187350"/>
            <a:ext cx="1126299" cy="228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657" y="199768"/>
            <a:ext cx="1126783" cy="228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9"/>
          <p:cNvPicPr preferRelativeResize="0"/>
          <p:nvPr/>
        </p:nvPicPr>
        <p:blipFill rotWithShape="1">
          <a:blip r:embed="rId5">
            <a:alphaModFix/>
          </a:blip>
          <a:srcRect b="3836" l="0" r="0" t="0"/>
          <a:stretch/>
        </p:blipFill>
        <p:spPr>
          <a:xfrm>
            <a:off x="5579904" y="199780"/>
            <a:ext cx="1126796" cy="228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7125" y="2678551"/>
            <a:ext cx="1120722" cy="228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4388" y="2689347"/>
            <a:ext cx="1126802" cy="230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1636" y="2701788"/>
            <a:ext cx="1126802" cy="230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9402" y="2701775"/>
            <a:ext cx="1126802" cy="230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58975" y="193575"/>
            <a:ext cx="1066123" cy="23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0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of the day</a:t>
            </a:r>
            <a:endParaRPr/>
          </a:p>
        </p:txBody>
      </p:sp>
      <p:pic>
        <p:nvPicPr>
          <p:cNvPr id="681" name="Google Shape;6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237" y="307166"/>
            <a:ext cx="1081614" cy="225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157" y="2651687"/>
            <a:ext cx="1083806" cy="227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2219" y="2651687"/>
            <a:ext cx="1083806" cy="227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8151" y="306251"/>
            <a:ext cx="1115303" cy="225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2637" y="306261"/>
            <a:ext cx="1115288" cy="225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6125" y="2651713"/>
            <a:ext cx="1115302" cy="227627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0"/>
          <p:cNvSpPr txBox="1"/>
          <p:nvPr/>
        </p:nvSpPr>
        <p:spPr>
          <a:xfrm>
            <a:off x="5666375" y="431650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 want to learn more about the tip of day” - Med-Fi 1 Participant</a:t>
            </a:r>
            <a:endParaRPr/>
          </a:p>
        </p:txBody>
      </p:sp>
      <p:sp>
        <p:nvSpPr>
          <p:cNvPr id="688" name="Google Shape;688;p80"/>
          <p:cNvSpPr/>
          <p:nvPr/>
        </p:nvSpPr>
        <p:spPr>
          <a:xfrm>
            <a:off x="2361238" y="3485300"/>
            <a:ext cx="456300" cy="197700"/>
          </a:xfrm>
          <a:prstGeom prst="rect">
            <a:avLst/>
          </a:prstGeom>
          <a:noFill/>
          <a:ln cap="flat" cmpd="sng" w="19050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0"/>
          <p:cNvSpPr/>
          <p:nvPr/>
        </p:nvSpPr>
        <p:spPr>
          <a:xfrm>
            <a:off x="3050929" y="1361000"/>
            <a:ext cx="982500" cy="443700"/>
          </a:xfrm>
          <a:prstGeom prst="rect">
            <a:avLst/>
          </a:prstGeom>
          <a:noFill/>
          <a:ln cap="flat" cmpd="sng" w="19050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0" name="Google Shape;690;p80"/>
          <p:cNvCxnSpPr>
            <a:stCxn id="688" idx="3"/>
            <a:endCxn id="689" idx="1"/>
          </p:cNvCxnSpPr>
          <p:nvPr/>
        </p:nvCxnSpPr>
        <p:spPr>
          <a:xfrm flipH="1" rot="10800000">
            <a:off x="2817538" y="1582850"/>
            <a:ext cx="233400" cy="20013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20202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80"/>
          <p:cNvCxnSpPr>
            <a:stCxn id="689" idx="3"/>
            <a:endCxn id="684" idx="1"/>
          </p:cNvCxnSpPr>
          <p:nvPr/>
        </p:nvCxnSpPr>
        <p:spPr>
          <a:xfrm flipH="1" rot="10800000">
            <a:off x="4033429" y="1433750"/>
            <a:ext cx="154800" cy="149100"/>
          </a:xfrm>
          <a:prstGeom prst="curvedConnector3">
            <a:avLst>
              <a:gd fmla="val 49975" name="adj1"/>
            </a:avLst>
          </a:prstGeom>
          <a:noFill/>
          <a:ln cap="flat" cmpd="sng" w="19050">
            <a:solidFill>
              <a:srgbClr val="20293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80"/>
          <p:cNvSpPr/>
          <p:nvPr/>
        </p:nvSpPr>
        <p:spPr>
          <a:xfrm>
            <a:off x="1865225" y="3485288"/>
            <a:ext cx="456300" cy="197700"/>
          </a:xfrm>
          <a:prstGeom prst="rect">
            <a:avLst/>
          </a:prstGeom>
          <a:noFill/>
          <a:ln cap="flat" cmpd="sng" w="19050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0"/>
          <p:cNvSpPr/>
          <p:nvPr/>
        </p:nvSpPr>
        <p:spPr>
          <a:xfrm>
            <a:off x="3050950" y="4008450"/>
            <a:ext cx="538200" cy="149100"/>
          </a:xfrm>
          <a:prstGeom prst="rect">
            <a:avLst/>
          </a:prstGeom>
          <a:noFill/>
          <a:ln cap="flat" cmpd="sng" w="19050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p80"/>
          <p:cNvCxnSpPr>
            <a:stCxn id="692" idx="2"/>
            <a:endCxn id="693" idx="1"/>
          </p:cNvCxnSpPr>
          <p:nvPr/>
        </p:nvCxnSpPr>
        <p:spPr>
          <a:xfrm flipH="1" rot="-5400000">
            <a:off x="2372225" y="3404138"/>
            <a:ext cx="399900" cy="957600"/>
          </a:xfrm>
          <a:prstGeom prst="curvedConnector2">
            <a:avLst/>
          </a:prstGeom>
          <a:noFill/>
          <a:ln cap="flat" cmpd="sng" w="19050">
            <a:solidFill>
              <a:srgbClr val="20202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80"/>
          <p:cNvCxnSpPr>
            <a:stCxn id="693" idx="3"/>
            <a:endCxn id="682" idx="1"/>
          </p:cNvCxnSpPr>
          <p:nvPr/>
        </p:nvCxnSpPr>
        <p:spPr>
          <a:xfrm flipH="1" rot="10800000">
            <a:off x="3589150" y="3789900"/>
            <a:ext cx="599100" cy="293100"/>
          </a:xfrm>
          <a:prstGeom prst="curvedConnector3">
            <a:avLst>
              <a:gd fmla="val 49992" name="adj1"/>
            </a:avLst>
          </a:prstGeom>
          <a:noFill/>
          <a:ln cap="flat" cmpd="sng" w="19050">
            <a:solidFill>
              <a:srgbClr val="20293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80"/>
          <p:cNvSpPr/>
          <p:nvPr/>
        </p:nvSpPr>
        <p:spPr>
          <a:xfrm>
            <a:off x="1862525" y="875025"/>
            <a:ext cx="982500" cy="363900"/>
          </a:xfrm>
          <a:prstGeom prst="rect">
            <a:avLst/>
          </a:prstGeom>
          <a:noFill/>
          <a:ln cap="flat" cmpd="sng" w="19050">
            <a:solidFill>
              <a:srgbClr val="2020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7" name="Google Shape;697;p80"/>
          <p:cNvCxnSpPr>
            <a:endCxn id="696" idx="2"/>
          </p:cNvCxnSpPr>
          <p:nvPr/>
        </p:nvCxnSpPr>
        <p:spPr>
          <a:xfrm flipH="1" rot="5400000">
            <a:off x="1524425" y="2068275"/>
            <a:ext cx="1659600" cy="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20202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of the day</a:t>
            </a:r>
            <a:endParaRPr/>
          </a:p>
        </p:txBody>
      </p:sp>
      <p:pic>
        <p:nvPicPr>
          <p:cNvPr id="703" name="Google Shape;70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197" y="194131"/>
            <a:ext cx="1136207" cy="235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786" y="2642937"/>
            <a:ext cx="1138509" cy="237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179" y="2642937"/>
            <a:ext cx="1138509" cy="237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4780" y="193175"/>
            <a:ext cx="1171596" cy="235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2966" y="193185"/>
            <a:ext cx="1171578" cy="235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6125" y="2642963"/>
            <a:ext cx="1171594" cy="2377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2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of the day</a:t>
            </a:r>
            <a:endParaRPr/>
          </a:p>
        </p:txBody>
      </p:sp>
      <p:sp>
        <p:nvSpPr>
          <p:cNvPr id="714" name="Google Shape;714;p82"/>
          <p:cNvSpPr txBox="1"/>
          <p:nvPr/>
        </p:nvSpPr>
        <p:spPr>
          <a:xfrm>
            <a:off x="1623350" y="893700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 want to learn more about the tip of day” - Med-Fi 1 Participant</a:t>
            </a:r>
            <a:endParaRPr/>
          </a:p>
        </p:txBody>
      </p:sp>
      <p:pic>
        <p:nvPicPr>
          <p:cNvPr id="715" name="Google Shape;71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025" y="1513311"/>
            <a:ext cx="406475" cy="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3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lesson</a:t>
            </a:r>
            <a:endParaRPr/>
          </a:p>
        </p:txBody>
      </p:sp>
      <p:pic>
        <p:nvPicPr>
          <p:cNvPr id="721" name="Google Shape;72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889" y="187343"/>
            <a:ext cx="1126299" cy="228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140" y="174925"/>
            <a:ext cx="1126299" cy="228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007" y="187343"/>
            <a:ext cx="1126783" cy="228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3"/>
          <p:cNvPicPr preferRelativeResize="0"/>
          <p:nvPr/>
        </p:nvPicPr>
        <p:blipFill rotWithShape="1">
          <a:blip r:embed="rId6">
            <a:alphaModFix/>
          </a:blip>
          <a:srcRect b="3836" l="0" r="0" t="0"/>
          <a:stretch/>
        </p:blipFill>
        <p:spPr>
          <a:xfrm>
            <a:off x="6292829" y="187343"/>
            <a:ext cx="1126796" cy="228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1875" y="2689339"/>
            <a:ext cx="1120722" cy="228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0138" y="2676922"/>
            <a:ext cx="1126802" cy="230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5986" y="2689363"/>
            <a:ext cx="1126802" cy="230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2327" y="2689337"/>
            <a:ext cx="1126802" cy="230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4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lesson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/>
        </p:nvSpPr>
        <p:spPr>
          <a:xfrm>
            <a:off x="412025" y="0"/>
            <a:ext cx="370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Problem</a:t>
            </a:r>
            <a:endParaRPr b="1" sz="41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Differing resources and parental experience lead to unequal outcomes in homeschooling.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1"/>
          <p:cNvSpPr txBox="1"/>
          <p:nvPr>
            <p:ph idx="2" type="body"/>
          </p:nvPr>
        </p:nvSpPr>
        <p:spPr>
          <a:xfrm>
            <a:off x="4967150" y="0"/>
            <a:ext cx="3837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/>
              <a:t>Solution</a:t>
            </a:r>
            <a:endParaRPr b="1"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We provide resources for homeschooling parents to be better equipped and empowered in their teaching.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600" y="3743125"/>
            <a:ext cx="1196150" cy="11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225" y="3902250"/>
            <a:ext cx="996850" cy="9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5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report</a:t>
            </a:r>
            <a:endParaRPr/>
          </a:p>
        </p:txBody>
      </p:sp>
      <p:pic>
        <p:nvPicPr>
          <p:cNvPr id="739" name="Google Shape;73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185" y="735400"/>
            <a:ext cx="1554051" cy="3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473" y="735400"/>
            <a:ext cx="1554051" cy="3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897" y="735400"/>
            <a:ext cx="1554051" cy="3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6"/>
          <p:cNvSpPr txBox="1"/>
          <p:nvPr>
            <p:ph type="title"/>
          </p:nvPr>
        </p:nvSpPr>
        <p:spPr>
          <a:xfrm rot="-5400000">
            <a:off x="-1362579" y="2080413"/>
            <a:ext cx="4091700" cy="9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assistant</a:t>
            </a:r>
            <a:endParaRPr/>
          </a:p>
        </p:txBody>
      </p:sp>
      <p:pic>
        <p:nvPicPr>
          <p:cNvPr id="747" name="Google Shape;74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800" y="856237"/>
            <a:ext cx="1913229" cy="34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971" y="856237"/>
            <a:ext cx="1913229" cy="34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487" y="1626200"/>
            <a:ext cx="1957388" cy="2661057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6"/>
          <p:cNvSpPr txBox="1"/>
          <p:nvPr/>
        </p:nvSpPr>
        <p:spPr>
          <a:xfrm>
            <a:off x="5818175" y="150575"/>
            <a:ext cx="2969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“You’re providing parents with the kind of expertise they would get when sitting down with an education expert.” - Med-fi 2 Participant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roadmap + summary of impact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9"/>
          <p:cNvSpPr txBox="1"/>
          <p:nvPr/>
        </p:nvSpPr>
        <p:spPr>
          <a:xfrm rot="-5400000">
            <a:off x="902375" y="1137800"/>
            <a:ext cx="20859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</a:t>
            </a:r>
            <a:r>
              <a:rPr b="1" lang="en" sz="35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nsights</a:t>
            </a:r>
            <a:r>
              <a:rPr b="1" lang="en" sz="3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sz="35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6" name="Google Shape;766;p89"/>
          <p:cNvSpPr txBox="1"/>
          <p:nvPr/>
        </p:nvSpPr>
        <p:spPr>
          <a:xfrm>
            <a:off x="588750" y="2834275"/>
            <a:ext cx="2265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“The right amount of boredom is the </a:t>
            </a:r>
            <a:r>
              <a:rPr b="1" i="1" lang="en" sz="15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breeding ground for creativity</a:t>
            </a:r>
            <a:r>
              <a:rPr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but too much boredom is the breeding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ground for trouble." – P1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7" name="Google Shape;7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0" y="4305681"/>
            <a:ext cx="428275" cy="4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89"/>
          <p:cNvSpPr txBox="1"/>
          <p:nvPr/>
        </p:nvSpPr>
        <p:spPr>
          <a:xfrm>
            <a:off x="3531225" y="2834275"/>
            <a:ext cx="2265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“Parents say: you’re my kid. I know what’s best for you. But they forget that the </a:t>
            </a:r>
            <a:r>
              <a:rPr b="1" i="1" lang="en" sz="15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kid needs to have some agency</a:t>
            </a:r>
            <a:r>
              <a:rPr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in the process as well.” – S3</a:t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9" name="Google Shape;76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475" y="4305681"/>
            <a:ext cx="428275" cy="4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9"/>
          <p:cNvSpPr txBox="1"/>
          <p:nvPr/>
        </p:nvSpPr>
        <p:spPr>
          <a:xfrm>
            <a:off x="6473700" y="2834275"/>
            <a:ext cx="24258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“Public schools are in place to serve parents’ lifestyles. But I don’t think that’s a natural way to function as a child. It’s an </a:t>
            </a:r>
            <a:r>
              <a:rPr b="1" i="1" lang="en" sz="16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artificial setting.</a:t>
            </a:r>
            <a:r>
              <a:rPr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” – P4</a:t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1" name="Google Shape;7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950" y="4305681"/>
            <a:ext cx="428275" cy="4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9"/>
          <p:cNvSpPr/>
          <p:nvPr/>
        </p:nvSpPr>
        <p:spPr>
          <a:xfrm>
            <a:off x="2386525" y="386375"/>
            <a:ext cx="5103600" cy="4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Motivation to Homeschool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3" name="Google Shape;773;p89"/>
          <p:cNvSpPr/>
          <p:nvPr/>
        </p:nvSpPr>
        <p:spPr>
          <a:xfrm>
            <a:off x="2386525" y="924300"/>
            <a:ext cx="5103600" cy="4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Methods</a:t>
            </a: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of Teaching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4" name="Google Shape;774;p89"/>
          <p:cNvSpPr/>
          <p:nvPr/>
        </p:nvSpPr>
        <p:spPr>
          <a:xfrm>
            <a:off x="2386525" y="1462225"/>
            <a:ext cx="5103600" cy="4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Peers &amp; Community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5" name="Google Shape;775;p89"/>
          <p:cNvSpPr/>
          <p:nvPr/>
        </p:nvSpPr>
        <p:spPr>
          <a:xfrm>
            <a:off x="2386525" y="2000150"/>
            <a:ext cx="5103600" cy="45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Agency vs Authority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0"/>
          <p:cNvSpPr txBox="1"/>
          <p:nvPr/>
        </p:nvSpPr>
        <p:spPr>
          <a:xfrm>
            <a:off x="402025" y="462250"/>
            <a:ext cx="4339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themes of change</a:t>
            </a:r>
            <a:r>
              <a:rPr b="1" lang="en" sz="3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sz="35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1" name="Google Shape;781;p90"/>
          <p:cNvSpPr/>
          <p:nvPr/>
        </p:nvSpPr>
        <p:spPr>
          <a:xfrm>
            <a:off x="2640300" y="1582325"/>
            <a:ext cx="3863400" cy="61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Interface “Tone”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2" name="Google Shape;782;p90"/>
          <p:cNvSpPr/>
          <p:nvPr/>
        </p:nvSpPr>
        <p:spPr>
          <a:xfrm>
            <a:off x="2640300" y="2311460"/>
            <a:ext cx="3863400" cy="61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User Autonomy</a:t>
            </a:r>
            <a:endParaRPr b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35842" y="3964750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65"/>
              <a:t>An education expert in your pocket</a:t>
            </a:r>
            <a:endParaRPr sz="1865"/>
          </a:p>
        </p:txBody>
      </p:sp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11616" l="6626" r="9914" t="11861"/>
          <a:stretch/>
        </p:blipFill>
        <p:spPr>
          <a:xfrm>
            <a:off x="2552238" y="415900"/>
            <a:ext cx="4039525" cy="32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526" y="411575"/>
            <a:ext cx="2811350" cy="367732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>
            <p:ph type="title"/>
          </p:nvPr>
        </p:nvSpPr>
        <p:spPr>
          <a:xfrm>
            <a:off x="3366375" y="1816650"/>
            <a:ext cx="25749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/>
              <a:t>S</a:t>
            </a:r>
            <a:r>
              <a:rPr lang="en" sz="3222"/>
              <a:t>toryboards</a:t>
            </a:r>
            <a:endParaRPr sz="32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/>
              <a:t>and</a:t>
            </a:r>
            <a:endParaRPr sz="32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/>
              <a:t>Ideation</a:t>
            </a:r>
            <a:endParaRPr sz="3222"/>
          </a:p>
        </p:txBody>
      </p:sp>
      <p:sp>
        <p:nvSpPr>
          <p:cNvPr id="195" name="Google Shape;195;p34"/>
          <p:cNvSpPr txBox="1"/>
          <p:nvPr/>
        </p:nvSpPr>
        <p:spPr>
          <a:xfrm>
            <a:off x="5941300" y="4051675"/>
            <a:ext cx="306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AI lesson recorder &amp; post-lesson feedback generation</a:t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4">
            <a:alphaModFix/>
          </a:blip>
          <a:srcRect b="0" l="0" r="0" t="8575"/>
          <a:stretch/>
        </p:blipFill>
        <p:spPr>
          <a:xfrm>
            <a:off x="436275" y="414732"/>
            <a:ext cx="2757000" cy="359654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314775" y="4051663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Feedback workshop platform &amp; forum for parents</a:t>
            </a:r>
            <a:endParaRPr b="1"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70BB96"/>
      </a:dk1>
      <a:lt1>
        <a:srgbClr val="FFFFFF"/>
      </a:lt1>
      <a:dk2>
        <a:srgbClr val="346565"/>
      </a:dk2>
      <a:lt2>
        <a:srgbClr val="8C8CA1"/>
      </a:lt2>
      <a:accent1>
        <a:srgbClr val="3E8A65"/>
      </a:accent1>
      <a:accent2>
        <a:srgbClr val="F67584"/>
      </a:accent2>
      <a:accent3>
        <a:srgbClr val="FF9292"/>
      </a:accent3>
      <a:accent4>
        <a:srgbClr val="51B9A3"/>
      </a:accent4>
      <a:accent5>
        <a:srgbClr val="FFD966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